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80" r:id="rId1"/>
  </p:sldMasterIdLst>
  <p:notesMasterIdLst>
    <p:notesMasterId r:id="rId21"/>
  </p:notesMasterIdLst>
  <p:handoutMasterIdLst>
    <p:handoutMasterId r:id="rId22"/>
  </p:handoutMasterIdLst>
  <p:sldIdLst>
    <p:sldId id="256" r:id="rId2"/>
    <p:sldId id="264" r:id="rId3"/>
    <p:sldId id="257" r:id="rId4"/>
    <p:sldId id="258" r:id="rId5"/>
    <p:sldId id="259" r:id="rId6"/>
    <p:sldId id="274" r:id="rId7"/>
    <p:sldId id="260" r:id="rId8"/>
    <p:sldId id="262" r:id="rId9"/>
    <p:sldId id="265" r:id="rId10"/>
    <p:sldId id="266" r:id="rId11"/>
    <p:sldId id="261" r:id="rId12"/>
    <p:sldId id="267" r:id="rId13"/>
    <p:sldId id="268" r:id="rId14"/>
    <p:sldId id="269" r:id="rId15"/>
    <p:sldId id="270" r:id="rId16"/>
    <p:sldId id="271" r:id="rId17"/>
    <p:sldId id="272" r:id="rId18"/>
    <p:sldId id="273"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888"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F98433-4849-C143-ADC2-8DFD426FCD7C}" type="datetimeFigureOut">
              <a:rPr lang="en-US" smtClean="0"/>
              <a:t>11/10/15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0018EF-D464-8145-A940-4578BC4D9C41}" type="slidenum">
              <a:rPr lang="en-US" smtClean="0"/>
              <a:t>‹#›</a:t>
            </a:fld>
            <a:endParaRPr lang="en-US"/>
          </a:p>
        </p:txBody>
      </p:sp>
    </p:spTree>
    <p:extLst>
      <p:ext uri="{BB962C8B-B14F-4D97-AF65-F5344CB8AC3E}">
        <p14:creationId xmlns:p14="http://schemas.microsoft.com/office/powerpoint/2010/main" val="781466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18C29-CD8B-E546-8C90-9688B2892D83}" type="datetimeFigureOut">
              <a:rPr lang="en-US" smtClean="0"/>
              <a:t>11/10/15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72CED-1DF4-434F-B978-D8D0131763AE}" type="slidenum">
              <a:rPr lang="en-US" smtClean="0"/>
              <a:t>‹#›</a:t>
            </a:fld>
            <a:endParaRPr lang="en-US"/>
          </a:p>
        </p:txBody>
      </p:sp>
    </p:spTree>
    <p:extLst>
      <p:ext uri="{BB962C8B-B14F-4D97-AF65-F5344CB8AC3E}">
        <p14:creationId xmlns:p14="http://schemas.microsoft.com/office/powerpoint/2010/main" val="42790140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9D72CED-1DF4-434F-B978-D8D0131763AE}" type="slidenum">
              <a:rPr lang="en-US" smtClean="0"/>
              <a:t>5</a:t>
            </a:fld>
            <a:endParaRPr lang="en-US"/>
          </a:p>
        </p:txBody>
      </p:sp>
    </p:spTree>
    <p:extLst>
      <p:ext uri="{BB962C8B-B14F-4D97-AF65-F5344CB8AC3E}">
        <p14:creationId xmlns:p14="http://schemas.microsoft.com/office/powerpoint/2010/main" val="109705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72CED-1DF4-434F-B978-D8D0131763AE}" type="slidenum">
              <a:rPr lang="en-US" smtClean="0"/>
              <a:t>19</a:t>
            </a:fld>
            <a:endParaRPr lang="en-US"/>
          </a:p>
        </p:txBody>
      </p:sp>
    </p:spTree>
    <p:extLst>
      <p:ext uri="{BB962C8B-B14F-4D97-AF65-F5344CB8AC3E}">
        <p14:creationId xmlns:p14="http://schemas.microsoft.com/office/powerpoint/2010/main" val="362448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8DCFEBB-13F2-7948-979E-3380DC4C6DC3}"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B6CD-459A-624D-9D00-0047AD927B9E}" type="datetime1">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FD638CE-31EF-8640-8D6B-EAAE9CC13E30}" type="datetime1">
              <a:rPr lang="en-US" smtClean="0"/>
              <a:t>11/10/15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CF3A256-4141-6044-9295-06F8E89EB42F}"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E27A47-FBD4-1541-B62E-513F58AFAED1}"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FD6B00-89B9-3842-85F1-A8D8A472D007}"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3DB672-0783-434D-8686-FB32E3872882}"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FD638CE-31EF-8640-8D6B-EAAE9CC13E30}"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BE049-096B-9D4B-96DB-D1F6AACECC3A}" type="datetime1">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6F4201A-B50A-4F40-9329-92803FB0A19F}" type="datetime1">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0224AA-CC42-A941-A0C7-FB6E325DB3C1}" type="datetime1">
              <a:rPr lang="en-US" smtClean="0"/>
              <a:t>11/10/15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F922A45-9D1C-5649-8B25-2FAB9D3AF7CF}" type="datetime1">
              <a:rPr lang="en-US" smtClean="0"/>
              <a:t>11/10/15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3A256-4141-6044-9295-06F8E89EB4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80297-F294-C64F-9D64-C08EB861C3E1}" type="datetime1">
              <a:rPr lang="en-US" smtClean="0"/>
              <a:t>11/10/15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3A256-4141-6044-9295-06F8E89EB42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3AFE639F-D631-FC45-9B32-E2AB6FBE9D7E}" type="datetime1">
              <a:rPr lang="en-US" smtClean="0"/>
              <a:t>11/10/15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FD638CE-31EF-8640-8D6B-EAAE9CC13E30}" type="datetime1">
              <a:rPr lang="en-US" smtClean="0"/>
              <a:t>11/10/15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BCF3A256-4141-6044-9295-06F8E89EB4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Ls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scilite.org.au/conferences/singapore07/procs/brow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fmdfmni.gov.uk/practical-guide-policy-making.pdf" TargetMode="External"/><Relationship Id="rId3" Type="http://schemas.openxmlformats.org/officeDocument/2006/relationships/hyperlink" Target="https://openknowledge.worldbank.org/bitstream/handle/10986/10692/456770BRI0Box31ia010ICTed0Survey111.pdf?sequence=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l.org/publicationdocuments/pub_e-learning_guidebook.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books.org/w/index.php?oldid=2172390" TargetMode="External"/><Relationship Id="rId3" Type="http://schemas.openxmlformats.org/officeDocument/2006/relationships/hyperlink" Target="http://edutechdebate.org/ict-in-schools/there-are-no-technology-shortcuts-to-good-educ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nesdoc.unesco.org/images/0012/001260/126050e.pdf" TargetMode="External"/><Relationship Id="rId4" Type="http://schemas.openxmlformats.org/officeDocument/2006/relationships/hyperlink" Target="http://www.eng.unesco-iicba.org/sites/default/files/NL%20Vo.13%20No%202.pdf" TargetMode="External"/><Relationship Id="rId1" Type="http://schemas.openxmlformats.org/officeDocument/2006/relationships/slideLayout" Target="../slideLayouts/slideLayout2.xml"/><Relationship Id="rId2" Type="http://schemas.openxmlformats.org/officeDocument/2006/relationships/hyperlink" Target="http://www.infodev.org/en/Publication.8.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rgoconsulting.com/_assets/pdfs/13CommonMistakesCommP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ducationandtrainingissues.blogspot.com" TargetMode="External"/><Relationship Id="rId4" Type="http://schemas.openxmlformats.org/officeDocument/2006/relationships/hyperlink" Target="mailto:gkonayuma@gmail.com" TargetMode="External"/><Relationship Id="rId5" Type="http://schemas.openxmlformats.org/officeDocument/2006/relationships/hyperlink" Target="http://www.slideshare.ne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3124"/>
            <a:ext cx="7772400" cy="2020249"/>
          </a:xfrm>
        </p:spPr>
        <p:txBody>
          <a:bodyPr>
            <a:noAutofit/>
          </a:bodyPr>
          <a:lstStyle/>
          <a:p>
            <a:pPr algn="ctr"/>
            <a:r>
              <a:rPr lang="en-GB" sz="2400" dirty="0">
                <a:solidFill>
                  <a:schemeClr val="bg1"/>
                </a:solidFill>
                <a:latin typeface="Arial Black"/>
              </a:rPr>
              <a:t>A Study of the Enablers and Challenges in the Implementation of e-Learning Policies in </a:t>
            </a:r>
            <a:r>
              <a:rPr lang="en-GB" sz="2400" dirty="0" smtClean="0">
                <a:solidFill>
                  <a:schemeClr val="bg1"/>
                </a:solidFill>
                <a:latin typeface="Arial Black"/>
              </a:rPr>
              <a:t>Vocational Education </a:t>
            </a:r>
            <a:r>
              <a:rPr lang="en-GB" sz="2400" dirty="0">
                <a:solidFill>
                  <a:schemeClr val="bg1"/>
                </a:solidFill>
                <a:latin typeface="Arial Black"/>
              </a:rPr>
              <a:t>and </a:t>
            </a:r>
            <a:r>
              <a:rPr lang="en-GB" sz="2400" dirty="0" smtClean="0">
                <a:solidFill>
                  <a:schemeClr val="bg1"/>
                </a:solidFill>
                <a:latin typeface="Arial Black"/>
              </a:rPr>
              <a:t>Training </a:t>
            </a:r>
            <a:r>
              <a:rPr lang="en-GB" sz="2400" dirty="0">
                <a:solidFill>
                  <a:schemeClr val="bg1"/>
                </a:solidFill>
                <a:latin typeface="Arial Black"/>
              </a:rPr>
              <a:t>Colleges in Zambia                                                                     </a:t>
            </a:r>
            <a:r>
              <a:rPr lang="en-US" sz="2800" dirty="0">
                <a:solidFill>
                  <a:srgbClr val="008000"/>
                </a:solidFill>
              </a:rPr>
              <a:t/>
            </a:r>
            <a:br>
              <a:rPr lang="en-US" sz="2800" dirty="0">
                <a:solidFill>
                  <a:srgbClr val="008000"/>
                </a:solidFill>
              </a:rPr>
            </a:br>
            <a:endParaRPr lang="en-US" sz="2800" dirty="0">
              <a:solidFill>
                <a:srgbClr val="008000"/>
              </a:solidFill>
            </a:endParaRPr>
          </a:p>
        </p:txBody>
      </p:sp>
      <p:sp>
        <p:nvSpPr>
          <p:cNvPr id="3" name="Subtitle 2"/>
          <p:cNvSpPr>
            <a:spLocks noGrp="1"/>
          </p:cNvSpPr>
          <p:nvPr>
            <p:ph type="subTitle" idx="1"/>
          </p:nvPr>
        </p:nvSpPr>
        <p:spPr>
          <a:xfrm>
            <a:off x="767844" y="3033373"/>
            <a:ext cx="7929476" cy="2346103"/>
          </a:xfrm>
        </p:spPr>
        <p:txBody>
          <a:bodyPr>
            <a:normAutofit/>
          </a:bodyPr>
          <a:lstStyle/>
          <a:p>
            <a:pPr algn="ctr"/>
            <a:r>
              <a:rPr lang="en-US" b="1" dirty="0" smtClean="0">
                <a:solidFill>
                  <a:schemeClr val="tx1"/>
                </a:solidFill>
              </a:rPr>
              <a:t>Gabriel S. Konayuma, BA Ed., MBA</a:t>
            </a:r>
          </a:p>
          <a:p>
            <a:pPr algn="ctr"/>
            <a:r>
              <a:rPr lang="en-US" b="1" dirty="0" smtClean="0">
                <a:solidFill>
                  <a:schemeClr val="tx1"/>
                </a:solidFill>
              </a:rPr>
              <a:t>Senior Vocational Education and Training Officer</a:t>
            </a:r>
          </a:p>
          <a:p>
            <a:pPr algn="ctr"/>
            <a:r>
              <a:rPr lang="en-US" b="1" dirty="0" smtClean="0">
                <a:solidFill>
                  <a:schemeClr val="tx1"/>
                </a:solidFill>
              </a:rPr>
              <a:t>Ministry of Higher Education</a:t>
            </a:r>
          </a:p>
        </p:txBody>
      </p:sp>
      <p:sp>
        <p:nvSpPr>
          <p:cNvPr id="4" name="TextBox 3"/>
          <p:cNvSpPr txBox="1"/>
          <p:nvPr/>
        </p:nvSpPr>
        <p:spPr>
          <a:xfrm>
            <a:off x="1238703" y="6211669"/>
            <a:ext cx="7458617" cy="646331"/>
          </a:xfrm>
          <a:prstGeom prst="rect">
            <a:avLst/>
          </a:prstGeom>
          <a:noFill/>
        </p:spPr>
        <p:txBody>
          <a:bodyPr wrap="square" rtlCol="0">
            <a:spAutoFit/>
          </a:bodyPr>
          <a:lstStyle/>
          <a:p>
            <a:pPr algn="ctr"/>
            <a:r>
              <a:rPr lang="en-US" b="1" dirty="0" smtClean="0">
                <a:solidFill>
                  <a:schemeClr val="bg1"/>
                </a:solidFill>
              </a:rPr>
              <a:t>e/Merge Africa Live Presentation</a:t>
            </a:r>
            <a:r>
              <a:rPr lang="en-US" b="1" dirty="0" smtClean="0">
                <a:solidFill>
                  <a:srgbClr val="FFFFFF"/>
                </a:solidFill>
              </a:rPr>
              <a:t> </a:t>
            </a:r>
          </a:p>
          <a:p>
            <a:pPr algn="ctr"/>
            <a:r>
              <a:rPr lang="en-US" b="1" dirty="0" smtClean="0">
                <a:solidFill>
                  <a:srgbClr val="FFFFFF"/>
                </a:solidFill>
              </a:rPr>
              <a:t>Nov</a:t>
            </a:r>
            <a:r>
              <a:rPr lang="en-US" b="1" dirty="0" smtClean="0">
                <a:solidFill>
                  <a:srgbClr val="FFFFFF"/>
                </a:solidFill>
              </a:rPr>
              <a:t>ember </a:t>
            </a:r>
            <a:r>
              <a:rPr lang="en-US" b="1" dirty="0">
                <a:solidFill>
                  <a:srgbClr val="FFFFFF"/>
                </a:solidFill>
              </a:rPr>
              <a:t>2015</a:t>
            </a:r>
          </a:p>
        </p:txBody>
      </p:sp>
      <p:pic>
        <p:nvPicPr>
          <p:cNvPr id="5" name="Picture 4" descr="Coat_of_arms_of_Zambia.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542" y="4356631"/>
            <a:ext cx="1366971" cy="1583460"/>
          </a:xfrm>
          <a:prstGeom prst="rect">
            <a:avLst/>
          </a:prstGeom>
        </p:spPr>
      </p:pic>
    </p:spTree>
    <p:extLst>
      <p:ext uri="{BB962C8B-B14F-4D97-AF65-F5344CB8AC3E}">
        <p14:creationId xmlns:p14="http://schemas.microsoft.com/office/powerpoint/2010/main" val="362462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continued…</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a:effectLst/>
              </a:rPr>
              <a:t>Criteria used by individuals/institutions to make the decision to adopt or reject e-Learning innovations: </a:t>
            </a:r>
            <a:r>
              <a:rPr lang="en-GB" dirty="0">
                <a:effectLst/>
              </a:rPr>
              <a:t>Physical, infrastructure, training of staff and institutional support were the key criteria stated. Therefore, policy interventions by institutions and the Ministry need to consider these criteria in any e-Learning development. </a:t>
            </a:r>
            <a:endParaRPr lang="en-US" dirty="0">
              <a:effectLst/>
            </a:endParaRPr>
          </a:p>
          <a:p>
            <a:pPr algn="just"/>
            <a:r>
              <a:rPr lang="en-US" b="1" dirty="0">
                <a:effectLst/>
              </a:rPr>
              <a:t>Decision making in the implementation of e-Learning in the TEVET sector: </a:t>
            </a:r>
            <a:r>
              <a:rPr lang="en-GB" dirty="0">
                <a:effectLst/>
              </a:rPr>
              <a:t>At institutional level piloting of e-Learning seemed to be the more preferred approach to e-Learning implementation with varying levels of innovativeness in using technology for teaching in institutions. Policy makers seem to have minimal interaction with implementers during policy dissemination and occasional monitoring leading to challenges in policy implementation. </a:t>
            </a:r>
            <a:endParaRPr lang="en-US"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10</a:t>
            </a:fld>
            <a:endParaRPr lang="en-US"/>
          </a:p>
        </p:txBody>
      </p:sp>
    </p:spTree>
    <p:extLst>
      <p:ext uri="{BB962C8B-B14F-4D97-AF65-F5344CB8AC3E}">
        <p14:creationId xmlns:p14="http://schemas.microsoft.com/office/powerpoint/2010/main" val="29160670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a:t>
            </a:r>
            <a:endParaRPr lang="en-US" b="1" dirty="0"/>
          </a:p>
        </p:txBody>
      </p:sp>
      <p:sp>
        <p:nvSpPr>
          <p:cNvPr id="3" name="Content Placeholder 2"/>
          <p:cNvSpPr>
            <a:spLocks noGrp="1"/>
          </p:cNvSpPr>
          <p:nvPr>
            <p:ph idx="1"/>
          </p:nvPr>
        </p:nvSpPr>
        <p:spPr/>
        <p:txBody>
          <a:bodyPr>
            <a:normAutofit/>
          </a:bodyPr>
          <a:lstStyle/>
          <a:p>
            <a:pPr algn="just">
              <a:buFont typeface="Wingdings" charset="2"/>
              <a:buChar char="q"/>
            </a:pPr>
            <a:r>
              <a:rPr lang="en-GB" dirty="0" smtClean="0">
                <a:latin typeface="Calisto MT"/>
              </a:rPr>
              <a:t>Increased </a:t>
            </a:r>
            <a:r>
              <a:rPr lang="en-GB" dirty="0">
                <a:latin typeface="Calisto MT"/>
              </a:rPr>
              <a:t>partnership with international organisations and stakeholders in </a:t>
            </a:r>
            <a:r>
              <a:rPr lang="en-GB" dirty="0" smtClean="0">
                <a:latin typeface="Calisto MT"/>
              </a:rPr>
              <a:t>supporting;</a:t>
            </a:r>
          </a:p>
          <a:p>
            <a:pPr algn="just">
              <a:buFont typeface="Wingdings" charset="2"/>
              <a:buChar char="q"/>
            </a:pPr>
            <a:r>
              <a:rPr lang="en-GB" dirty="0">
                <a:latin typeface="Calisto MT"/>
              </a:rPr>
              <a:t>S</a:t>
            </a:r>
            <a:r>
              <a:rPr lang="en-GB" dirty="0" smtClean="0">
                <a:latin typeface="Calisto MT"/>
              </a:rPr>
              <a:t>trengthening </a:t>
            </a:r>
            <a:r>
              <a:rPr lang="en-GB" dirty="0">
                <a:latin typeface="Calisto MT"/>
              </a:rPr>
              <a:t>e-Learning policy </a:t>
            </a:r>
            <a:r>
              <a:rPr lang="en-GB" dirty="0" smtClean="0">
                <a:latin typeface="Calisto MT"/>
              </a:rPr>
              <a:t>implementation; </a:t>
            </a:r>
          </a:p>
          <a:p>
            <a:pPr algn="just">
              <a:buFont typeface="Wingdings" charset="2"/>
              <a:buChar char="q"/>
            </a:pPr>
            <a:r>
              <a:rPr lang="en-GB" dirty="0">
                <a:latin typeface="Calisto MT"/>
              </a:rPr>
              <a:t>F</a:t>
            </a:r>
            <a:r>
              <a:rPr lang="en-GB" dirty="0" smtClean="0">
                <a:latin typeface="Calisto MT"/>
              </a:rPr>
              <a:t>ocussed </a:t>
            </a:r>
            <a:r>
              <a:rPr lang="en-GB" dirty="0">
                <a:latin typeface="Calisto MT"/>
              </a:rPr>
              <a:t>roll-out of e-Learning policy implementation in TEVET </a:t>
            </a:r>
            <a:r>
              <a:rPr lang="en-GB" dirty="0" smtClean="0">
                <a:latin typeface="Calisto MT"/>
              </a:rPr>
              <a:t>institutions; </a:t>
            </a:r>
          </a:p>
          <a:p>
            <a:pPr algn="just">
              <a:buFont typeface="Wingdings" charset="2"/>
              <a:buChar char="q"/>
            </a:pPr>
            <a:r>
              <a:rPr lang="en-GB" dirty="0">
                <a:latin typeface="Calisto MT"/>
              </a:rPr>
              <a:t>C</a:t>
            </a:r>
            <a:r>
              <a:rPr lang="en-GB" dirty="0" smtClean="0">
                <a:latin typeface="Calisto MT"/>
              </a:rPr>
              <a:t>reating </a:t>
            </a:r>
            <a:r>
              <a:rPr lang="en-GB" dirty="0">
                <a:latin typeface="Calisto MT"/>
              </a:rPr>
              <a:t>an enabling environment for sharing of good and </a:t>
            </a:r>
            <a:r>
              <a:rPr lang="en-GB" dirty="0" smtClean="0">
                <a:latin typeface="Calisto MT"/>
              </a:rPr>
              <a:t>best </a:t>
            </a:r>
            <a:r>
              <a:rPr lang="en-GB" dirty="0">
                <a:latin typeface="Calisto MT"/>
              </a:rPr>
              <a:t>practices </a:t>
            </a:r>
            <a:r>
              <a:rPr lang="en-GB" dirty="0" smtClean="0">
                <a:latin typeface="Calisto MT"/>
              </a:rPr>
              <a:t>in e</a:t>
            </a:r>
            <a:r>
              <a:rPr lang="en-GB" dirty="0">
                <a:latin typeface="Calisto MT"/>
              </a:rPr>
              <a:t>-Learning implementation. </a:t>
            </a:r>
            <a:endParaRPr lang="en-US" dirty="0">
              <a:latin typeface="Calisto MT"/>
            </a:endParaRPr>
          </a:p>
          <a:p>
            <a:pPr>
              <a:buFont typeface="Wingdings" charset="2"/>
              <a:buChar char="q"/>
            </a:pPr>
            <a:endParaRPr lang="en-US" dirty="0"/>
          </a:p>
        </p:txBody>
      </p:sp>
      <p:sp>
        <p:nvSpPr>
          <p:cNvPr id="4" name="Slide Number Placeholder 3"/>
          <p:cNvSpPr>
            <a:spLocks noGrp="1"/>
          </p:cNvSpPr>
          <p:nvPr>
            <p:ph type="sldNum" sz="quarter" idx="12"/>
          </p:nvPr>
        </p:nvSpPr>
        <p:spPr/>
        <p:txBody>
          <a:bodyPr>
            <a:normAutofit/>
          </a:bodyPr>
          <a:lstStyle/>
          <a:p>
            <a:fld id="{BCF3A256-4141-6044-9295-06F8E89EB42F}" type="slidenum">
              <a:rPr lang="en-US" smtClean="0"/>
              <a:t>11</a:t>
            </a:fld>
            <a:endParaRPr lang="en-US"/>
          </a:p>
        </p:txBody>
      </p:sp>
    </p:spTree>
    <p:extLst>
      <p:ext uri="{BB962C8B-B14F-4D97-AF65-F5344CB8AC3E}">
        <p14:creationId xmlns:p14="http://schemas.microsoft.com/office/powerpoint/2010/main" val="198719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lnSpcReduction="10000"/>
          </a:bodyPr>
          <a:lstStyle/>
          <a:p>
            <a:r>
              <a:rPr lang="en-GB" sz="1800" dirty="0" err="1">
                <a:effectLst/>
              </a:rPr>
              <a:t>Andersson</a:t>
            </a:r>
            <a:r>
              <a:rPr lang="en-GB" sz="1800" dirty="0">
                <a:effectLst/>
              </a:rPr>
              <a:t>, A. and </a:t>
            </a:r>
            <a:r>
              <a:rPr lang="en-GB" sz="1800" dirty="0" err="1">
                <a:effectLst/>
              </a:rPr>
              <a:t>Gronlund</a:t>
            </a:r>
            <a:r>
              <a:rPr lang="en-GB" sz="1800" dirty="0">
                <a:effectLst/>
              </a:rPr>
              <a:t>, A. (2009) A Conceptual Framework for e-Learning in Developing Countries: A Critical Review of Research Challenge. </a:t>
            </a:r>
            <a:r>
              <a:rPr lang="en-GB" sz="1800" i="1" dirty="0">
                <a:effectLst/>
              </a:rPr>
              <a:t>Electronic Journal on Information Systems in Developing Countries,</a:t>
            </a:r>
            <a:r>
              <a:rPr lang="en-GB" sz="1800" dirty="0">
                <a:effectLst/>
              </a:rPr>
              <a:t> 2009, 38(8): 1-16. </a:t>
            </a:r>
            <a:endParaRPr lang="en-US" sz="1800" dirty="0">
              <a:effectLst/>
            </a:endParaRPr>
          </a:p>
          <a:p>
            <a:r>
              <a:rPr lang="en-GB" sz="1800" dirty="0">
                <a:effectLst/>
              </a:rPr>
              <a:t>Brown, M. Anderson, B. and Murray, F. (2007) </a:t>
            </a:r>
            <a:r>
              <a:rPr lang="en-GB" sz="1800" i="1" dirty="0">
                <a:effectLst/>
              </a:rPr>
              <a:t>e-Learning Policy Issues: Global Trends, Themes &amp; Tensions </a:t>
            </a:r>
            <a:r>
              <a:rPr lang="en-GB" sz="1800" dirty="0">
                <a:effectLst/>
              </a:rPr>
              <a:t>[Online]. Available from: </a:t>
            </a:r>
            <a:r>
              <a:rPr lang="en-GB" sz="1800" u="sng" dirty="0">
                <a:effectLst/>
                <a:hlinkClick r:id="rId2"/>
              </a:rPr>
              <a:t>http://www.ascilite.org.au/conferences/singapore07/procs/brown.pdf</a:t>
            </a:r>
            <a:r>
              <a:rPr lang="en-GB" sz="1800" dirty="0">
                <a:effectLst/>
              </a:rPr>
              <a:t>. Accessed on: 10 February, 2013. </a:t>
            </a:r>
          </a:p>
          <a:p>
            <a:r>
              <a:rPr lang="en-GB" sz="1800" dirty="0" err="1">
                <a:effectLst/>
              </a:rPr>
              <a:t>Czerniewicz</a:t>
            </a:r>
            <a:r>
              <a:rPr lang="en-GB" sz="1800" dirty="0">
                <a:effectLst/>
              </a:rPr>
              <a:t>, L. (2007) </a:t>
            </a:r>
            <a:r>
              <a:rPr lang="en-GB" sz="1800" i="1" dirty="0">
                <a:effectLst/>
              </a:rPr>
              <a:t>ICTs and Higher Education in Africa. </a:t>
            </a:r>
            <a:r>
              <a:rPr lang="en-GB" sz="1800" dirty="0">
                <a:effectLst/>
              </a:rPr>
              <a:t>Cape Town: Centre for Educational Technology. </a:t>
            </a:r>
            <a:endParaRPr lang="en-GB" sz="1800" dirty="0" smtClean="0">
              <a:effectLst/>
            </a:endParaRPr>
          </a:p>
          <a:p>
            <a:r>
              <a:rPr lang="en-GB" sz="1800" dirty="0" err="1">
                <a:effectLst/>
              </a:rPr>
              <a:t>Duan</a:t>
            </a:r>
            <a:r>
              <a:rPr lang="en-GB" sz="1800" dirty="0">
                <a:effectLst/>
              </a:rPr>
              <a:t>, Y., He, Q., </a:t>
            </a:r>
            <a:r>
              <a:rPr lang="en-GB" sz="1800" dirty="0" err="1">
                <a:effectLst/>
              </a:rPr>
              <a:t>Feng</a:t>
            </a:r>
            <a:r>
              <a:rPr lang="en-GB" sz="1800" dirty="0">
                <a:effectLst/>
              </a:rPr>
              <a:t>., W., Li., D., and Fu. Z. (2010) A Study on e-Learning take-up  intention from an innovation adoption perspective: A case in China. </a:t>
            </a:r>
            <a:r>
              <a:rPr lang="en-GB" sz="1800" i="1" dirty="0">
                <a:effectLst/>
              </a:rPr>
              <a:t>Computers and Education,</a:t>
            </a:r>
            <a:r>
              <a:rPr lang="en-GB" sz="1800" dirty="0">
                <a:effectLst/>
              </a:rPr>
              <a:t> 2010, 55, 237-246. </a:t>
            </a:r>
            <a:endParaRPr lang="en-US" sz="1800" dirty="0">
              <a:effectLst/>
            </a:endParaRPr>
          </a:p>
          <a:p>
            <a:endParaRPr lang="en-GB" sz="1800" dirty="0" smtClean="0">
              <a:effectLst/>
            </a:endParaRPr>
          </a:p>
          <a:p>
            <a:endParaRPr lang="en-US" sz="1800" dirty="0" smtClean="0">
              <a:effectLst/>
            </a:endParaRPr>
          </a:p>
          <a:p>
            <a:endParaRPr lang="en-US" sz="1800"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12</a:t>
            </a:fld>
            <a:endParaRPr lang="en-US"/>
          </a:p>
        </p:txBody>
      </p:sp>
    </p:spTree>
    <p:extLst>
      <p:ext uri="{BB962C8B-B14F-4D97-AF65-F5344CB8AC3E}">
        <p14:creationId xmlns:p14="http://schemas.microsoft.com/office/powerpoint/2010/main" val="9507644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 continued…</a:t>
            </a:r>
            <a:endParaRPr lang="en-US" dirty="0"/>
          </a:p>
        </p:txBody>
      </p:sp>
      <p:sp>
        <p:nvSpPr>
          <p:cNvPr id="3" name="Content Placeholder 2"/>
          <p:cNvSpPr>
            <a:spLocks noGrp="1"/>
          </p:cNvSpPr>
          <p:nvPr>
            <p:ph idx="1"/>
          </p:nvPr>
        </p:nvSpPr>
        <p:spPr/>
        <p:txBody>
          <a:bodyPr>
            <a:normAutofit lnSpcReduction="10000"/>
          </a:bodyPr>
          <a:lstStyle/>
          <a:p>
            <a:r>
              <a:rPr lang="en-GB" sz="1800" dirty="0" smtClean="0">
                <a:effectLst/>
              </a:rPr>
              <a:t>Economic </a:t>
            </a:r>
            <a:r>
              <a:rPr lang="en-GB" sz="1800" dirty="0">
                <a:effectLst/>
              </a:rPr>
              <a:t>Policy Unit (2011) </a:t>
            </a:r>
            <a:r>
              <a:rPr lang="en-GB" sz="1800" i="1" dirty="0">
                <a:effectLst/>
              </a:rPr>
              <a:t>A Practical Guide to Policy Making in Northern Ireland</a:t>
            </a:r>
            <a:r>
              <a:rPr lang="en-GB" sz="1800" dirty="0">
                <a:effectLst/>
              </a:rPr>
              <a:t> [Online] Available from: </a:t>
            </a:r>
            <a:r>
              <a:rPr lang="en-GB" sz="1800" u="sng" dirty="0">
                <a:effectLst/>
                <a:hlinkClick r:id="rId2"/>
              </a:rPr>
              <a:t>http://www.ofmdfmni.gov.uk/practical-guide-policy-making.pdf</a:t>
            </a:r>
            <a:r>
              <a:rPr lang="en-GB" sz="1800" dirty="0">
                <a:effectLst/>
              </a:rPr>
              <a:t>. Accessed on: 20 February 2013. </a:t>
            </a:r>
            <a:endParaRPr lang="en-US" sz="1800" dirty="0">
              <a:effectLst/>
            </a:endParaRPr>
          </a:p>
          <a:p>
            <a:r>
              <a:rPr lang="en-GB" sz="1800" dirty="0">
                <a:effectLst/>
              </a:rPr>
              <a:t> Fox, W., </a:t>
            </a:r>
            <a:r>
              <a:rPr lang="en-GB" sz="1800" dirty="0" err="1">
                <a:effectLst/>
              </a:rPr>
              <a:t>Bayat</a:t>
            </a:r>
            <a:r>
              <a:rPr lang="en-GB" sz="1800" dirty="0">
                <a:effectLst/>
              </a:rPr>
              <a:t>, M. S. and Ferreira, I. W. (2006) </a:t>
            </a:r>
            <a:r>
              <a:rPr lang="en-GB" sz="1800" i="1" dirty="0">
                <a:effectLst/>
              </a:rPr>
              <a:t>A Guide to Managing Public Policy</a:t>
            </a:r>
            <a:r>
              <a:rPr lang="en-GB" sz="1800" dirty="0">
                <a:effectLst/>
              </a:rPr>
              <a:t>. Cape Town: </a:t>
            </a:r>
            <a:r>
              <a:rPr lang="en-GB" sz="1800" dirty="0" err="1">
                <a:effectLst/>
              </a:rPr>
              <a:t>Juta</a:t>
            </a:r>
            <a:r>
              <a:rPr lang="en-GB" sz="1800" dirty="0">
                <a:effectLst/>
              </a:rPr>
              <a:t> and Co. Ltd</a:t>
            </a:r>
            <a:r>
              <a:rPr lang="en-GB" sz="1800" dirty="0" smtClean="0">
                <a:effectLst/>
              </a:rPr>
              <a:t>.</a:t>
            </a:r>
            <a:endParaRPr lang="en-US" sz="1800" dirty="0">
              <a:effectLst/>
            </a:endParaRPr>
          </a:p>
          <a:p>
            <a:r>
              <a:rPr lang="en-GB" sz="1800" dirty="0" err="1">
                <a:effectLst/>
              </a:rPr>
              <a:t>Govindasamy</a:t>
            </a:r>
            <a:r>
              <a:rPr lang="en-GB" sz="1800" dirty="0">
                <a:effectLst/>
              </a:rPr>
              <a:t>, T. (2002) Successful Implementation of e-Learning Pedagogical Considerations. </a:t>
            </a:r>
            <a:r>
              <a:rPr lang="en-GB" sz="1800" i="1" dirty="0">
                <a:effectLst/>
              </a:rPr>
              <a:t>Internet and Higher Education</a:t>
            </a:r>
            <a:r>
              <a:rPr lang="en-GB" sz="1800" dirty="0">
                <a:effectLst/>
              </a:rPr>
              <a:t>, 2002, 4: 287-299. </a:t>
            </a:r>
            <a:endParaRPr lang="en-US" sz="1800" dirty="0">
              <a:effectLst/>
            </a:endParaRPr>
          </a:p>
          <a:p>
            <a:r>
              <a:rPr lang="en-GB" sz="1800" dirty="0">
                <a:effectLst/>
              </a:rPr>
              <a:t> Isaacs, S. (2007) </a:t>
            </a:r>
            <a:r>
              <a:rPr lang="en-GB" sz="1800" i="1" dirty="0">
                <a:effectLst/>
              </a:rPr>
              <a:t>ICT in Education in Zambia</a:t>
            </a:r>
            <a:r>
              <a:rPr lang="en-GB" sz="1800" dirty="0">
                <a:effectLst/>
              </a:rPr>
              <a:t> [Online]. Available from: </a:t>
            </a:r>
            <a:r>
              <a:rPr lang="en-GB" sz="1800" u="sng" dirty="0">
                <a:effectLst/>
                <a:hlinkClick r:id="rId3"/>
              </a:rPr>
              <a:t>https://openknowledge.worldbank.org/bitstream/handle/10986/10692/456770BRI0Box31ia010ICTed0Survey111.pdf?sequence=1</a:t>
            </a:r>
            <a:r>
              <a:rPr lang="en-GB" sz="1800" dirty="0">
                <a:effectLst/>
              </a:rPr>
              <a:t>.  Accessed on 31 March 2015.</a:t>
            </a:r>
            <a:endParaRPr lang="en-US" sz="1800" dirty="0">
              <a:effectLst/>
            </a:endParaRPr>
          </a:p>
          <a:p>
            <a:endParaRPr lang="en-US" sz="1800" dirty="0">
              <a:effectLst/>
            </a:endParaRPr>
          </a:p>
          <a:p>
            <a:endParaRPr lang="en-US"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13</a:t>
            </a:fld>
            <a:endParaRPr lang="en-US"/>
          </a:p>
        </p:txBody>
      </p:sp>
    </p:spTree>
    <p:extLst>
      <p:ext uri="{BB962C8B-B14F-4D97-AF65-F5344CB8AC3E}">
        <p14:creationId xmlns:p14="http://schemas.microsoft.com/office/powerpoint/2010/main" val="6453615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endParaRPr lang="en-US" dirty="0"/>
          </a:p>
        </p:txBody>
      </p:sp>
      <p:sp>
        <p:nvSpPr>
          <p:cNvPr id="3" name="Content Placeholder 2"/>
          <p:cNvSpPr>
            <a:spLocks noGrp="1"/>
          </p:cNvSpPr>
          <p:nvPr>
            <p:ph idx="1"/>
          </p:nvPr>
        </p:nvSpPr>
        <p:spPr/>
        <p:txBody>
          <a:bodyPr>
            <a:normAutofit fontScale="92500" lnSpcReduction="20000"/>
          </a:bodyPr>
          <a:lstStyle/>
          <a:p>
            <a:r>
              <a:rPr lang="en-GB" sz="1900" dirty="0">
                <a:effectLst/>
              </a:rPr>
              <a:t>Konayuma, G. S. (2007) </a:t>
            </a:r>
            <a:r>
              <a:rPr lang="en-GB" sz="1900" i="1" dirty="0">
                <a:effectLst/>
              </a:rPr>
              <a:t>Collaboration in e-Learning in Zambia</a:t>
            </a:r>
            <a:r>
              <a:rPr lang="en-GB" sz="1900" dirty="0">
                <a:effectLst/>
              </a:rPr>
              <a:t>. 1st African UNESCO-UNEVOC TVET Summit "Access to and Inclusion in TVET in Africa through new ICT based solutions". Nairobi: UNESCO</a:t>
            </a:r>
            <a:r>
              <a:rPr lang="en-GB" sz="1900" dirty="0" smtClean="0">
                <a:effectLst/>
              </a:rPr>
              <a:t>.</a:t>
            </a:r>
          </a:p>
          <a:p>
            <a:r>
              <a:rPr lang="en-GB" sz="1900" dirty="0">
                <a:effectLst/>
              </a:rPr>
              <a:t>Mahmud, K. and </a:t>
            </a:r>
            <a:r>
              <a:rPr lang="en-GB" sz="1900" dirty="0" err="1">
                <a:effectLst/>
              </a:rPr>
              <a:t>Gope</a:t>
            </a:r>
            <a:r>
              <a:rPr lang="en-GB" sz="1900" dirty="0">
                <a:effectLst/>
              </a:rPr>
              <a:t>, K. (2009) </a:t>
            </a:r>
            <a:r>
              <a:rPr lang="en-GB" sz="1900" i="1" dirty="0">
                <a:effectLst/>
              </a:rPr>
              <a:t>Challenges of Implementing e-Learning for Higher Education in Least Developed Countries: A Case Study on Bangladesh.</a:t>
            </a:r>
            <a:r>
              <a:rPr lang="en-GB" sz="1900" dirty="0">
                <a:effectLst/>
              </a:rPr>
              <a:t> International Conference on Information and Multimedia Technology 2009.</a:t>
            </a:r>
            <a:endParaRPr lang="en-US" sz="1900" dirty="0">
              <a:effectLst/>
            </a:endParaRPr>
          </a:p>
          <a:p>
            <a:r>
              <a:rPr lang="en-GB" sz="1900" dirty="0">
                <a:effectLst/>
              </a:rPr>
              <a:t>Ministry of Communications and Transport (2006) </a:t>
            </a:r>
            <a:r>
              <a:rPr lang="en-GB" sz="1900" i="1" dirty="0">
                <a:effectLst/>
              </a:rPr>
              <a:t>National Policy on Information and Communication Technology</a:t>
            </a:r>
            <a:r>
              <a:rPr lang="en-GB" sz="1900" dirty="0">
                <a:effectLst/>
              </a:rPr>
              <a:t>. Lusaka: Ministry of Communications and Transport</a:t>
            </a:r>
            <a:r>
              <a:rPr lang="en-GB" sz="1900" dirty="0" smtClean="0">
                <a:effectLst/>
              </a:rPr>
              <a:t>.</a:t>
            </a:r>
            <a:endParaRPr lang="en-US" sz="1900" dirty="0">
              <a:effectLst/>
            </a:endParaRPr>
          </a:p>
          <a:p>
            <a:r>
              <a:rPr lang="en-GB" sz="1900" dirty="0">
                <a:effectLst/>
              </a:rPr>
              <a:t>Ministry of Education (2010) </a:t>
            </a:r>
            <a:r>
              <a:rPr lang="en-GB" sz="1900" i="1" dirty="0">
                <a:effectLst/>
              </a:rPr>
              <a:t>National e-Learning Strategy</a:t>
            </a:r>
            <a:r>
              <a:rPr lang="en-GB" sz="1900" dirty="0">
                <a:effectLst/>
              </a:rPr>
              <a:t> </a:t>
            </a:r>
            <a:r>
              <a:rPr lang="en-GB" sz="1900" i="1" dirty="0">
                <a:effectLst/>
              </a:rPr>
              <a:t>(Draft Edition). </a:t>
            </a:r>
            <a:r>
              <a:rPr lang="en-GB" sz="1900" dirty="0">
                <a:effectLst/>
              </a:rPr>
              <a:t>Lusaka: Ministry of Education.</a:t>
            </a:r>
            <a:endParaRPr lang="en-US" sz="1900" dirty="0">
              <a:effectLst/>
            </a:endParaRPr>
          </a:p>
          <a:p>
            <a:pPr marL="0" indent="0">
              <a:buNone/>
            </a:pPr>
            <a:r>
              <a:rPr lang="en-GB" sz="1800" dirty="0">
                <a:effectLst/>
              </a:rPr>
              <a:t> </a:t>
            </a:r>
            <a:endParaRPr lang="en-US" sz="1800"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14</a:t>
            </a:fld>
            <a:endParaRPr lang="en-US"/>
          </a:p>
        </p:txBody>
      </p:sp>
    </p:spTree>
    <p:extLst>
      <p:ext uri="{BB962C8B-B14F-4D97-AF65-F5344CB8AC3E}">
        <p14:creationId xmlns:p14="http://schemas.microsoft.com/office/powerpoint/2010/main" val="39963470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endParaRPr lang="en-US" dirty="0"/>
          </a:p>
        </p:txBody>
      </p:sp>
      <p:sp>
        <p:nvSpPr>
          <p:cNvPr id="3" name="Content Placeholder 2"/>
          <p:cNvSpPr>
            <a:spLocks noGrp="1"/>
          </p:cNvSpPr>
          <p:nvPr>
            <p:ph idx="1"/>
          </p:nvPr>
        </p:nvSpPr>
        <p:spPr/>
        <p:txBody>
          <a:bodyPr>
            <a:normAutofit/>
          </a:bodyPr>
          <a:lstStyle/>
          <a:p>
            <a:r>
              <a:rPr lang="en-GB" sz="1800" dirty="0" err="1">
                <a:effectLst/>
              </a:rPr>
              <a:t>Mukuni</a:t>
            </a:r>
            <a:r>
              <a:rPr lang="en-GB" sz="1800" dirty="0">
                <a:effectLst/>
              </a:rPr>
              <a:t>, J. (2011) </a:t>
            </a:r>
            <a:r>
              <a:rPr lang="en-GB" sz="1800" i="1" dirty="0">
                <a:effectLst/>
              </a:rPr>
              <a:t>Distance Education and Information Communication Technology (ICT) in Sub-Saharan Africa.</a:t>
            </a:r>
            <a:r>
              <a:rPr lang="en-GB" sz="1800" dirty="0">
                <a:effectLst/>
              </a:rPr>
              <a:t> Virginia: Virginia Polytechnic Institute and State University</a:t>
            </a:r>
            <a:r>
              <a:rPr lang="en-GB" sz="1800" dirty="0" smtClean="0">
                <a:effectLst/>
              </a:rPr>
              <a:t>.</a:t>
            </a:r>
            <a:endParaRPr lang="en-US" sz="1800" dirty="0">
              <a:effectLst/>
            </a:endParaRPr>
          </a:p>
          <a:p>
            <a:r>
              <a:rPr lang="en-GB" sz="1800" dirty="0">
                <a:effectLst/>
              </a:rPr>
              <a:t>Naidu, S (2006) </a:t>
            </a:r>
            <a:r>
              <a:rPr lang="en-GB" sz="1800" i="1" dirty="0">
                <a:effectLst/>
              </a:rPr>
              <a:t>e-Learning: A Guidebook of Principles, Procedures and Practices </a:t>
            </a:r>
            <a:r>
              <a:rPr lang="en-GB" sz="1800" dirty="0">
                <a:effectLst/>
              </a:rPr>
              <a:t>[Online]. Available from: </a:t>
            </a:r>
            <a:r>
              <a:rPr lang="en-GB" sz="1800" u="sng" dirty="0">
                <a:effectLst/>
                <a:hlinkClick r:id="rId2"/>
              </a:rPr>
              <a:t>http://www.col.org/publicationdocuments/pub_e-Learning_guidebook.pdf</a:t>
            </a:r>
            <a:r>
              <a:rPr lang="en-GB" sz="1800" dirty="0">
                <a:effectLst/>
              </a:rPr>
              <a:t>. Accessed on: 20 March, 2015. </a:t>
            </a:r>
            <a:endParaRPr lang="en-US" sz="1800" dirty="0">
              <a:effectLst/>
            </a:endParaRPr>
          </a:p>
          <a:p>
            <a:r>
              <a:rPr lang="en-GB" sz="1800" dirty="0">
                <a:effectLst/>
              </a:rPr>
              <a:t>Nichols, M. (2008) International Perspectives: The Challenges of e-Learning Diffusion. </a:t>
            </a:r>
            <a:r>
              <a:rPr lang="en-GB" sz="1800" i="1" dirty="0">
                <a:effectLst/>
              </a:rPr>
              <a:t>British Journal of Educational Technology</a:t>
            </a:r>
            <a:r>
              <a:rPr lang="en-GB" sz="1800" dirty="0">
                <a:effectLst/>
              </a:rPr>
              <a:t> 39(4), 2008, 598-609.</a:t>
            </a:r>
            <a:endParaRPr lang="en-US" sz="1800" dirty="0">
              <a:effectLst/>
            </a:endParaRPr>
          </a:p>
          <a:p>
            <a:r>
              <a:rPr lang="en-US" sz="1800" dirty="0">
                <a:effectLst/>
              </a:rPr>
              <a:t>Rogers, E. M. (2005) </a:t>
            </a:r>
            <a:r>
              <a:rPr lang="en-US" sz="1800" i="1" dirty="0">
                <a:effectLst/>
              </a:rPr>
              <a:t>Diffusion of Innovations </a:t>
            </a:r>
            <a:r>
              <a:rPr lang="en-US" sz="1800" dirty="0">
                <a:effectLst/>
              </a:rPr>
              <a:t>(4</a:t>
            </a:r>
            <a:r>
              <a:rPr lang="en-US" sz="1800" baseline="30000" dirty="0">
                <a:effectLst/>
              </a:rPr>
              <a:t>th</a:t>
            </a:r>
            <a:r>
              <a:rPr lang="en-US" sz="1800" dirty="0">
                <a:effectLst/>
              </a:rPr>
              <a:t>  ed.). New York: Free Press.</a:t>
            </a: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15</a:t>
            </a:fld>
            <a:endParaRPr lang="en-US"/>
          </a:p>
        </p:txBody>
      </p:sp>
    </p:spTree>
    <p:extLst>
      <p:ext uri="{BB962C8B-B14F-4D97-AF65-F5344CB8AC3E}">
        <p14:creationId xmlns:p14="http://schemas.microsoft.com/office/powerpoint/2010/main" val="25941161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endParaRPr lang="en-US" dirty="0"/>
          </a:p>
        </p:txBody>
      </p:sp>
      <p:sp>
        <p:nvSpPr>
          <p:cNvPr id="3" name="Content Placeholder 2"/>
          <p:cNvSpPr>
            <a:spLocks noGrp="1"/>
          </p:cNvSpPr>
          <p:nvPr>
            <p:ph idx="1"/>
          </p:nvPr>
        </p:nvSpPr>
        <p:spPr/>
        <p:txBody>
          <a:bodyPr>
            <a:normAutofit fontScale="77500" lnSpcReduction="20000"/>
          </a:bodyPr>
          <a:lstStyle/>
          <a:p>
            <a:r>
              <a:rPr lang="en-GB" sz="2300" dirty="0">
                <a:effectLst/>
              </a:rPr>
              <a:t>Salmon, G. (2005) Flying not Flapping: A Strategic Framework for e-Learning and Pedagogical Innovation in Higher Education Institutions. </a:t>
            </a:r>
            <a:r>
              <a:rPr lang="en-GB" sz="2300" i="1" dirty="0">
                <a:effectLst/>
              </a:rPr>
              <a:t>Research in Learning Technology </a:t>
            </a:r>
            <a:r>
              <a:rPr lang="en-GB" sz="2300" dirty="0">
                <a:effectLst/>
              </a:rPr>
              <a:t>13(3) pp. 201-218. </a:t>
            </a:r>
            <a:endParaRPr lang="en-US" sz="2300" dirty="0">
              <a:effectLst/>
            </a:endParaRPr>
          </a:p>
          <a:p>
            <a:r>
              <a:rPr lang="en-GB" sz="2300" dirty="0" err="1">
                <a:effectLst/>
              </a:rPr>
              <a:t>Selim</a:t>
            </a:r>
            <a:r>
              <a:rPr lang="en-GB" sz="2300" dirty="0">
                <a:effectLst/>
              </a:rPr>
              <a:t>, H. M. (2007) Critical Success Factors for e-Learning Acceptance: Confirmatory factor Models. </a:t>
            </a:r>
            <a:r>
              <a:rPr lang="en-GB" sz="2300" i="1" dirty="0">
                <a:effectLst/>
              </a:rPr>
              <a:t>Computers and Education</a:t>
            </a:r>
            <a:r>
              <a:rPr lang="en-GB" sz="2300" dirty="0">
                <a:effectLst/>
              </a:rPr>
              <a:t>. 2007, 49, 396-413.</a:t>
            </a:r>
            <a:endParaRPr lang="en-US" sz="2300" dirty="0">
              <a:effectLst/>
            </a:endParaRPr>
          </a:p>
          <a:p>
            <a:r>
              <a:rPr lang="en-GB" sz="2300" dirty="0" err="1">
                <a:effectLst/>
              </a:rPr>
              <a:t>Tinio</a:t>
            </a:r>
            <a:r>
              <a:rPr lang="en-GB" sz="2300" dirty="0">
                <a:effectLst/>
              </a:rPr>
              <a:t>, V. L. (2012) </a:t>
            </a:r>
            <a:r>
              <a:rPr lang="en-GB" sz="2300" i="1" dirty="0">
                <a:effectLst/>
              </a:rPr>
              <a:t>ICT in Education/Key Challenges in Integrating ICTs in Education</a:t>
            </a:r>
            <a:r>
              <a:rPr lang="en-GB" sz="2300" dirty="0">
                <a:effectLst/>
              </a:rPr>
              <a:t> [Online]. Available from: </a:t>
            </a:r>
            <a:r>
              <a:rPr lang="en-GB" sz="2300" u="sng" dirty="0">
                <a:effectLst/>
                <a:hlinkClick r:id="rId2"/>
              </a:rPr>
              <a:t>http://en.wikibooks.org/w/index.php?oldid=2172390</a:t>
            </a:r>
            <a:r>
              <a:rPr lang="en-GB" sz="2300" dirty="0">
                <a:effectLst/>
              </a:rPr>
              <a:t>. Accessed on 25 July 2012. </a:t>
            </a:r>
            <a:endParaRPr lang="en-US" sz="2300" dirty="0">
              <a:effectLst/>
            </a:endParaRPr>
          </a:p>
          <a:p>
            <a:r>
              <a:rPr lang="en-GB" sz="2300" dirty="0">
                <a:effectLst/>
              </a:rPr>
              <a:t>Toyama, K. (2011) </a:t>
            </a:r>
            <a:r>
              <a:rPr lang="en-GB" sz="2300" i="1" dirty="0">
                <a:effectLst/>
              </a:rPr>
              <a:t>ICT in Schools in Educational Technology Debate: Exploring ICT and Learning in Developing Countries.</a:t>
            </a:r>
            <a:r>
              <a:rPr lang="en-GB" sz="2300" dirty="0">
                <a:effectLst/>
              </a:rPr>
              <a:t>  [Online]. Available from: </a:t>
            </a:r>
            <a:r>
              <a:rPr lang="en-GB" sz="2300" u="sng" dirty="0">
                <a:effectLst/>
                <a:hlinkClick r:id="rId3"/>
              </a:rPr>
              <a:t>http://edutechdebate.org/ict-in-schools/there-are-no-technology-shortcuts-to-good-education/</a:t>
            </a:r>
            <a:r>
              <a:rPr lang="en-GB" sz="2300" dirty="0">
                <a:effectLst/>
              </a:rPr>
              <a:t>. Accessed on: 12 May 2014. </a:t>
            </a:r>
            <a:endParaRPr lang="en-US" sz="2300"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16</a:t>
            </a:fld>
            <a:endParaRPr lang="en-US"/>
          </a:p>
        </p:txBody>
      </p:sp>
    </p:spTree>
    <p:extLst>
      <p:ext uri="{BB962C8B-B14F-4D97-AF65-F5344CB8AC3E}">
        <p14:creationId xmlns:p14="http://schemas.microsoft.com/office/powerpoint/2010/main" val="16387174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endParaRPr lang="en-US" dirty="0"/>
          </a:p>
        </p:txBody>
      </p:sp>
      <p:sp>
        <p:nvSpPr>
          <p:cNvPr id="3" name="Content Placeholder 2"/>
          <p:cNvSpPr>
            <a:spLocks noGrp="1"/>
          </p:cNvSpPr>
          <p:nvPr>
            <p:ph idx="1"/>
          </p:nvPr>
        </p:nvSpPr>
        <p:spPr/>
        <p:txBody>
          <a:bodyPr>
            <a:normAutofit fontScale="92500" lnSpcReduction="10000"/>
          </a:bodyPr>
          <a:lstStyle/>
          <a:p>
            <a:r>
              <a:rPr lang="en-GB" sz="1900" dirty="0" err="1">
                <a:effectLst/>
              </a:rPr>
              <a:t>Trucano</a:t>
            </a:r>
            <a:r>
              <a:rPr lang="en-GB" sz="1900" dirty="0">
                <a:effectLst/>
              </a:rPr>
              <a:t>, M. (2005) </a:t>
            </a:r>
            <a:r>
              <a:rPr lang="en-GB" sz="1900" i="1" dirty="0">
                <a:effectLst/>
              </a:rPr>
              <a:t>Knowledge Maps: ICT in Education</a:t>
            </a:r>
            <a:r>
              <a:rPr lang="en-GB" sz="1900" dirty="0">
                <a:effectLst/>
              </a:rPr>
              <a:t>. [Online] Washington, DC: </a:t>
            </a:r>
            <a:r>
              <a:rPr lang="en-GB" sz="1900" dirty="0" err="1">
                <a:effectLst/>
              </a:rPr>
              <a:t>infoDev</a:t>
            </a:r>
            <a:r>
              <a:rPr lang="en-GB" sz="1900" dirty="0">
                <a:effectLst/>
              </a:rPr>
              <a:t>/ World </a:t>
            </a:r>
            <a:r>
              <a:rPr lang="en-GB" sz="1900" dirty="0" smtClean="0">
                <a:effectLst/>
              </a:rPr>
              <a:t>Bank.</a:t>
            </a:r>
            <a:r>
              <a:rPr lang="en-US" sz="1900" dirty="0">
                <a:effectLst/>
              </a:rPr>
              <a:t> </a:t>
            </a:r>
            <a:r>
              <a:rPr lang="en-GB" sz="1900" dirty="0" smtClean="0">
                <a:effectLst/>
              </a:rPr>
              <a:t>Available </a:t>
            </a:r>
            <a:r>
              <a:rPr lang="en-GB" sz="1900" dirty="0">
                <a:effectLst/>
              </a:rPr>
              <a:t>at: </a:t>
            </a:r>
            <a:r>
              <a:rPr lang="en-GB" sz="1900" u="sng" dirty="0">
                <a:effectLst/>
                <a:hlinkClick r:id="rId2"/>
              </a:rPr>
              <a:t>http://www.infodev.org/en/Publication.8.html</a:t>
            </a:r>
            <a:r>
              <a:rPr lang="en-GB" sz="1900" dirty="0">
                <a:effectLst/>
              </a:rPr>
              <a:t>. Accessed on: 15 March 2015. </a:t>
            </a:r>
            <a:endParaRPr lang="en-GB" sz="1900" dirty="0" smtClean="0">
              <a:effectLst/>
            </a:endParaRPr>
          </a:p>
          <a:p>
            <a:r>
              <a:rPr lang="en-GB" sz="1900" dirty="0">
                <a:effectLst/>
              </a:rPr>
              <a:t>UNESCO (2001) </a:t>
            </a:r>
            <a:r>
              <a:rPr lang="en-GB" sz="1900" i="1" dirty="0">
                <a:effectLst/>
              </a:rPr>
              <a:t>Technical and Vocational Education for the Twenty First Century</a:t>
            </a:r>
            <a:r>
              <a:rPr lang="en-GB" sz="1900" dirty="0">
                <a:effectLst/>
              </a:rPr>
              <a:t> [Online]. </a:t>
            </a:r>
            <a:r>
              <a:rPr lang="en-US" sz="1900" dirty="0">
                <a:effectLst/>
              </a:rPr>
              <a:t> </a:t>
            </a:r>
            <a:r>
              <a:rPr lang="en-GB" sz="1900" u="sng" dirty="0" smtClean="0">
                <a:effectLst/>
              </a:rPr>
              <a:t>Available </a:t>
            </a:r>
            <a:r>
              <a:rPr lang="en-GB" sz="1900" u="sng" dirty="0">
                <a:effectLst/>
              </a:rPr>
              <a:t>from: </a:t>
            </a:r>
            <a:r>
              <a:rPr lang="en-GB" sz="1900" u="sng" dirty="0">
                <a:effectLst/>
                <a:hlinkClick r:id="rId3"/>
              </a:rPr>
              <a:t>http://unesdoc.unesco.org/images/0012/001260/126050e.pdf</a:t>
            </a:r>
            <a:r>
              <a:rPr lang="en-GB" sz="1900" dirty="0">
                <a:effectLst/>
              </a:rPr>
              <a:t>.</a:t>
            </a:r>
            <a:endParaRPr lang="en-US" sz="1900" dirty="0">
              <a:effectLst/>
            </a:endParaRPr>
          </a:p>
          <a:p>
            <a:r>
              <a:rPr lang="en-GB" sz="1900" dirty="0">
                <a:effectLst/>
              </a:rPr>
              <a:t>UNESCO-IICBA (2011) </a:t>
            </a:r>
            <a:r>
              <a:rPr lang="en-GB" sz="1900" i="1" dirty="0">
                <a:effectLst/>
              </a:rPr>
              <a:t>Challenges for Technical and Vocational Education and Training in Ethiopia</a:t>
            </a:r>
            <a:r>
              <a:rPr lang="en-GB" sz="1900" dirty="0">
                <a:effectLst/>
              </a:rPr>
              <a:t> [Online]. Available from: </a:t>
            </a:r>
            <a:r>
              <a:rPr lang="en-GB" sz="1900" u="sng" dirty="0">
                <a:effectLst/>
                <a:hlinkClick r:id="rId4"/>
              </a:rPr>
              <a:t>http://www.eng.unesco-iicba.org/sites/default/files/NL%20Vo.13%20No%202.pdf</a:t>
            </a:r>
            <a:r>
              <a:rPr lang="en-GB" sz="1900" dirty="0">
                <a:effectLst/>
              </a:rPr>
              <a:t>. Accessed on: 25 March 2015</a:t>
            </a:r>
            <a:r>
              <a:rPr lang="en-GB" sz="1900" dirty="0" smtClean="0">
                <a:effectLst/>
              </a:rPr>
              <a:t>.</a:t>
            </a:r>
            <a:endParaRPr lang="en-US" sz="1900" dirty="0">
              <a:effectLst/>
            </a:endParaRPr>
          </a:p>
          <a:p>
            <a:r>
              <a:rPr lang="en-GB" sz="1900" dirty="0" err="1">
                <a:effectLst/>
              </a:rPr>
              <a:t>Unwin</a:t>
            </a:r>
            <a:r>
              <a:rPr lang="en-GB" sz="1900" dirty="0">
                <a:effectLst/>
              </a:rPr>
              <a:t>, T. (2005) Towards a Framework for the use of ICT in teacher training in Africa. </a:t>
            </a:r>
            <a:r>
              <a:rPr lang="en-GB" sz="1900" i="1" dirty="0">
                <a:effectLst/>
              </a:rPr>
              <a:t>Open Learning</a:t>
            </a:r>
            <a:r>
              <a:rPr lang="en-GB" sz="1900" dirty="0">
                <a:effectLst/>
              </a:rPr>
              <a:t>, 2005, 20(2): 113-129. </a:t>
            </a:r>
            <a:endParaRPr lang="en-US" sz="1900" dirty="0">
              <a:effectLst/>
            </a:endParaRPr>
          </a:p>
          <a:p>
            <a:pPr marL="0" indent="0">
              <a:buNone/>
            </a:pPr>
            <a:endParaRPr lang="en-US" sz="1800" dirty="0">
              <a:effectLst/>
            </a:endParaRPr>
          </a:p>
          <a:p>
            <a:endParaRPr lang="en-US" sz="1800"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17</a:t>
            </a:fld>
            <a:endParaRPr lang="en-US"/>
          </a:p>
        </p:txBody>
      </p:sp>
    </p:spTree>
    <p:extLst>
      <p:ext uri="{BB962C8B-B14F-4D97-AF65-F5344CB8AC3E}">
        <p14:creationId xmlns:p14="http://schemas.microsoft.com/office/powerpoint/2010/main" val="23827084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 continued…</a:t>
            </a:r>
            <a:endParaRPr lang="en-US" dirty="0"/>
          </a:p>
        </p:txBody>
      </p:sp>
      <p:sp>
        <p:nvSpPr>
          <p:cNvPr id="3" name="Content Placeholder 2"/>
          <p:cNvSpPr>
            <a:spLocks noGrp="1"/>
          </p:cNvSpPr>
          <p:nvPr>
            <p:ph idx="1"/>
          </p:nvPr>
        </p:nvSpPr>
        <p:spPr/>
        <p:txBody>
          <a:bodyPr>
            <a:normAutofit/>
          </a:bodyPr>
          <a:lstStyle/>
          <a:p>
            <a:r>
              <a:rPr lang="en-GB" sz="1800" dirty="0" err="1">
                <a:effectLst/>
              </a:rPr>
              <a:t>Urgo</a:t>
            </a:r>
            <a:r>
              <a:rPr lang="en-GB" sz="1800" dirty="0">
                <a:effectLst/>
              </a:rPr>
              <a:t>, R. E. (2007) </a:t>
            </a:r>
            <a:r>
              <a:rPr lang="en-GB" sz="1800" i="1" dirty="0">
                <a:effectLst/>
              </a:rPr>
              <a:t>13 Common Mistakes about Communicating Policies and Procedures Information</a:t>
            </a:r>
            <a:r>
              <a:rPr lang="en-GB" sz="1800" dirty="0">
                <a:effectLst/>
              </a:rPr>
              <a:t> [Online]. Available from: </a:t>
            </a:r>
            <a:r>
              <a:rPr lang="en-GB" sz="1800" u="sng" dirty="0">
                <a:effectLst/>
                <a:hlinkClick r:id="rId2"/>
              </a:rPr>
              <a:t>http://www.urgoconsulting.com/_assets/pdfs/13CommonMistakesCommPP.pdf</a:t>
            </a:r>
            <a:r>
              <a:rPr lang="en-GB" sz="1800" dirty="0">
                <a:effectLst/>
              </a:rPr>
              <a:t>. Accessed on: 01/04/2013. </a:t>
            </a:r>
            <a:endParaRPr lang="en-US" sz="1800" dirty="0">
              <a:effectLst/>
            </a:endParaRPr>
          </a:p>
          <a:p>
            <a:r>
              <a:rPr lang="en-GB" sz="1800" dirty="0">
                <a:effectLst/>
              </a:rPr>
              <a:t>Valdez, G., Fulton, K., Glenn, A., </a:t>
            </a:r>
            <a:r>
              <a:rPr lang="en-GB" sz="1800" dirty="0" err="1">
                <a:effectLst/>
              </a:rPr>
              <a:t>Wimmer</a:t>
            </a:r>
            <a:r>
              <a:rPr lang="en-GB" sz="1800" dirty="0">
                <a:effectLst/>
              </a:rPr>
              <a:t>, N. A. and </a:t>
            </a:r>
            <a:r>
              <a:rPr lang="en-GB" sz="1800" dirty="0" err="1">
                <a:effectLst/>
              </a:rPr>
              <a:t>Blomeyer</a:t>
            </a:r>
            <a:r>
              <a:rPr lang="en-GB" sz="1800" dirty="0">
                <a:effectLst/>
              </a:rPr>
              <a:t>, R. (2004) ‘Effective Technology Integration in Teacher Education: A Comparative Study of Six Programs. </a:t>
            </a:r>
            <a:r>
              <a:rPr lang="en-GB" sz="1800" i="1" dirty="0">
                <a:effectLst/>
              </a:rPr>
              <a:t>Innovate Journal of Online Education</a:t>
            </a:r>
            <a:r>
              <a:rPr lang="en-GB" sz="1800" dirty="0">
                <a:effectLst/>
              </a:rPr>
              <a:t>, 1(1). </a:t>
            </a:r>
            <a:endParaRPr lang="en-US" sz="1800" dirty="0">
              <a:effectLst/>
            </a:endParaRPr>
          </a:p>
          <a:p>
            <a:r>
              <a:rPr lang="en-GB" sz="1800" dirty="0">
                <a:effectLst/>
              </a:rPr>
              <a:t>Zhang, L., Wen, H., Li, D., Fu, Z. and Cui, S. (2010) e-Learning Adoption Intention and its key influence factors based on Innovation Adoption theory. </a:t>
            </a:r>
            <a:r>
              <a:rPr lang="en-GB" sz="1800" i="1" dirty="0">
                <a:effectLst/>
              </a:rPr>
              <a:t>Mathematical and Computer Modelling 51</a:t>
            </a:r>
            <a:r>
              <a:rPr lang="en-GB" sz="1800" dirty="0">
                <a:effectLst/>
              </a:rPr>
              <a:t> (2010) 1428-1432.</a:t>
            </a:r>
            <a:endParaRPr lang="en-US" sz="1800" dirty="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18</a:t>
            </a:fld>
            <a:endParaRPr lang="en-US"/>
          </a:p>
        </p:txBody>
      </p:sp>
    </p:spTree>
    <p:extLst>
      <p:ext uri="{BB962C8B-B14F-4D97-AF65-F5344CB8AC3E}">
        <p14:creationId xmlns:p14="http://schemas.microsoft.com/office/powerpoint/2010/main" val="11329997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4" name="Content Placeholder 3"/>
          <p:cNvSpPr>
            <a:spLocks noGrp="1"/>
          </p:cNvSpPr>
          <p:nvPr>
            <p:ph idx="1"/>
          </p:nvPr>
        </p:nvSpPr>
        <p:spPr/>
        <p:txBody>
          <a:bodyPr>
            <a:normAutofit/>
          </a:bodyPr>
          <a:lstStyle/>
          <a:p>
            <a:pPr marL="0" indent="0">
              <a:buNone/>
            </a:pPr>
            <a:r>
              <a:rPr lang="en-US" dirty="0" smtClean="0"/>
              <a:t>Blog: </a:t>
            </a:r>
            <a:r>
              <a:rPr lang="en-US" dirty="0" smtClean="0">
                <a:hlinkClick r:id="rId3"/>
              </a:rPr>
              <a:t>www.educationandtrainingissues.blogspot.com</a:t>
            </a:r>
            <a:endParaRPr lang="en-US" dirty="0" smtClean="0"/>
          </a:p>
          <a:p>
            <a:pPr marL="0" indent="0">
              <a:buNone/>
            </a:pPr>
            <a:r>
              <a:rPr lang="en-US" dirty="0" smtClean="0"/>
              <a:t>e-mail: </a:t>
            </a:r>
            <a:r>
              <a:rPr lang="en-US" dirty="0" smtClean="0">
                <a:solidFill>
                  <a:schemeClr val="tx1"/>
                </a:solidFill>
                <a:hlinkClick r:id="rId4"/>
              </a:rPr>
              <a:t>gkonayuma@gmail.com</a:t>
            </a:r>
            <a:r>
              <a:rPr lang="en-US" dirty="0" smtClean="0">
                <a:solidFill>
                  <a:schemeClr val="tx1"/>
                </a:solidFill>
              </a:rPr>
              <a:t> </a:t>
            </a:r>
          </a:p>
          <a:p>
            <a:pPr marL="0" indent="0">
              <a:buNone/>
            </a:pPr>
            <a:r>
              <a:rPr lang="en-US" dirty="0" smtClean="0"/>
              <a:t>Presentation available from: </a:t>
            </a:r>
            <a:r>
              <a:rPr lang="en-US" dirty="0" smtClean="0">
                <a:hlinkClick r:id="rId5"/>
              </a:rPr>
              <a:t>www.slideshare.net</a:t>
            </a:r>
            <a:r>
              <a:rPr lang="en-US" dirty="0" smtClean="0"/>
              <a:t> /</a:t>
            </a:r>
            <a:r>
              <a:rPr lang="en-US" dirty="0" err="1" smtClean="0"/>
              <a:t>gabkon</a:t>
            </a:r>
            <a:r>
              <a:rPr lang="en-US" dirty="0" smtClean="0"/>
              <a:t> </a:t>
            </a:r>
          </a:p>
          <a:p>
            <a:pPr marL="0" indent="0">
              <a:buNone/>
            </a:pPr>
            <a:endParaRPr lang="en-US" dirty="0"/>
          </a:p>
        </p:txBody>
      </p:sp>
      <p:sp>
        <p:nvSpPr>
          <p:cNvPr id="3" name="Slide Number Placeholder 2"/>
          <p:cNvSpPr>
            <a:spLocks noGrp="1"/>
          </p:cNvSpPr>
          <p:nvPr>
            <p:ph type="sldNum" sz="quarter" idx="12"/>
          </p:nvPr>
        </p:nvSpPr>
        <p:spPr/>
        <p:txBody>
          <a:bodyPr/>
          <a:lstStyle/>
          <a:p>
            <a:fld id="{BCF3A256-4141-6044-9295-06F8E89EB42F}" type="slidenum">
              <a:rPr lang="en-US" smtClean="0"/>
              <a:t>19</a:t>
            </a:fld>
            <a:endParaRPr lang="en-US"/>
          </a:p>
        </p:txBody>
      </p:sp>
    </p:spTree>
    <p:extLst>
      <p:ext uri="{BB962C8B-B14F-4D97-AF65-F5344CB8AC3E}">
        <p14:creationId xmlns:p14="http://schemas.microsoft.com/office/powerpoint/2010/main" val="112587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of Presentation</a:t>
            </a:r>
            <a:endParaRPr lang="en-US" b="1" dirty="0"/>
          </a:p>
        </p:txBody>
      </p:sp>
      <p:sp>
        <p:nvSpPr>
          <p:cNvPr id="3" name="Content Placeholder 2"/>
          <p:cNvSpPr>
            <a:spLocks noGrp="1"/>
          </p:cNvSpPr>
          <p:nvPr>
            <p:ph idx="1"/>
          </p:nvPr>
        </p:nvSpPr>
        <p:spPr/>
        <p:txBody>
          <a:bodyPr/>
          <a:lstStyle/>
          <a:p>
            <a:r>
              <a:rPr lang="en-US" dirty="0" smtClean="0"/>
              <a:t>Problem Statement</a:t>
            </a:r>
          </a:p>
          <a:p>
            <a:r>
              <a:rPr lang="en-US" dirty="0" smtClean="0"/>
              <a:t>Aim of Study &amp; Research Questions</a:t>
            </a:r>
          </a:p>
          <a:p>
            <a:r>
              <a:rPr lang="en-US" dirty="0" smtClean="0"/>
              <a:t>Methodology</a:t>
            </a:r>
          </a:p>
          <a:p>
            <a:r>
              <a:rPr lang="en-US" dirty="0" smtClean="0"/>
              <a:t>Findings</a:t>
            </a:r>
          </a:p>
          <a:p>
            <a:r>
              <a:rPr lang="en-US" dirty="0" smtClean="0"/>
              <a:t>Conclusions</a:t>
            </a:r>
          </a:p>
          <a:p>
            <a:r>
              <a:rPr lang="en-US" dirty="0" smtClean="0"/>
              <a:t>Recommendations</a:t>
            </a:r>
          </a:p>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2</a:t>
            </a:fld>
            <a:endParaRPr lang="en-US"/>
          </a:p>
        </p:txBody>
      </p:sp>
    </p:spTree>
    <p:extLst>
      <p:ext uri="{BB962C8B-B14F-4D97-AF65-F5344CB8AC3E}">
        <p14:creationId xmlns:p14="http://schemas.microsoft.com/office/powerpoint/2010/main" val="2853894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
            </a:r>
            <a:r>
              <a:rPr lang="en-US" b="1" dirty="0" smtClean="0"/>
              <a:t>roblem </a:t>
            </a:r>
            <a:r>
              <a:rPr lang="en-US" b="1" dirty="0"/>
              <a:t>S</a:t>
            </a:r>
            <a:r>
              <a:rPr lang="en-US" b="1" dirty="0" smtClean="0"/>
              <a:t>tatement</a:t>
            </a:r>
            <a:endParaRPr lang="en-US" b="1" dirty="0"/>
          </a:p>
        </p:txBody>
      </p:sp>
      <p:sp>
        <p:nvSpPr>
          <p:cNvPr id="3" name="Content Placeholder 2"/>
          <p:cNvSpPr>
            <a:spLocks noGrp="1"/>
          </p:cNvSpPr>
          <p:nvPr>
            <p:ph idx="1"/>
          </p:nvPr>
        </p:nvSpPr>
        <p:spPr/>
        <p:txBody>
          <a:bodyPr>
            <a:normAutofit fontScale="85000" lnSpcReduction="20000"/>
          </a:bodyPr>
          <a:lstStyle/>
          <a:p>
            <a:pPr algn="just"/>
            <a:r>
              <a:rPr lang="en-GB" dirty="0" smtClean="0">
                <a:latin typeface="Calisto MT"/>
              </a:rPr>
              <a:t>Low access to TVET</a:t>
            </a:r>
          </a:p>
          <a:p>
            <a:pPr algn="just"/>
            <a:r>
              <a:rPr lang="en-GB" dirty="0">
                <a:latin typeface="Calisto MT"/>
              </a:rPr>
              <a:t>L</a:t>
            </a:r>
            <a:r>
              <a:rPr lang="en-GB" dirty="0" smtClean="0">
                <a:latin typeface="Calisto MT"/>
              </a:rPr>
              <a:t>ack </a:t>
            </a:r>
            <a:r>
              <a:rPr lang="en-GB" dirty="0">
                <a:latin typeface="Calisto MT"/>
              </a:rPr>
              <a:t>of qualified teaching staff and inadequate teaching staff. </a:t>
            </a:r>
            <a:r>
              <a:rPr lang="en-GB" dirty="0" smtClean="0">
                <a:latin typeface="Calisto MT"/>
              </a:rPr>
              <a:t>Adoption of e</a:t>
            </a:r>
            <a:r>
              <a:rPr lang="en-GB" dirty="0">
                <a:latin typeface="Calisto MT"/>
              </a:rPr>
              <a:t>-Learning in </a:t>
            </a:r>
            <a:r>
              <a:rPr lang="en-GB" dirty="0" smtClean="0">
                <a:latin typeface="Calisto MT"/>
              </a:rPr>
              <a:t>F2F and ODL with </a:t>
            </a:r>
            <a:r>
              <a:rPr lang="en-GB" dirty="0">
                <a:latin typeface="Calisto MT"/>
              </a:rPr>
              <a:t>an aim to improving their learning and performance. </a:t>
            </a:r>
            <a:endParaRPr lang="en-GB" dirty="0" smtClean="0">
              <a:latin typeface="Calisto MT"/>
            </a:endParaRPr>
          </a:p>
          <a:p>
            <a:pPr algn="just"/>
            <a:r>
              <a:rPr lang="en-GB" dirty="0" smtClean="0">
                <a:latin typeface="Calisto MT"/>
              </a:rPr>
              <a:t>Implementation challenges </a:t>
            </a:r>
            <a:r>
              <a:rPr lang="en-GB" dirty="0">
                <a:latin typeface="Calisto MT"/>
              </a:rPr>
              <a:t>of e-Learning policies </a:t>
            </a:r>
            <a:r>
              <a:rPr lang="en-GB" dirty="0" smtClean="0">
                <a:latin typeface="Calisto MT"/>
              </a:rPr>
              <a:t>in </a:t>
            </a:r>
            <a:r>
              <a:rPr lang="en-GB" dirty="0">
                <a:latin typeface="Calisto MT"/>
              </a:rPr>
              <a:t>most colleges. </a:t>
            </a:r>
            <a:endParaRPr lang="en-GB" dirty="0" smtClean="0">
              <a:latin typeface="Calisto MT"/>
            </a:endParaRPr>
          </a:p>
          <a:p>
            <a:pPr algn="just"/>
            <a:r>
              <a:rPr lang="en-GB" dirty="0" smtClean="0">
                <a:latin typeface="Calisto MT"/>
              </a:rPr>
              <a:t>The </a:t>
            </a:r>
            <a:r>
              <a:rPr lang="en-GB" dirty="0">
                <a:latin typeface="Calisto MT"/>
              </a:rPr>
              <a:t>purpose of the study </a:t>
            </a:r>
            <a:r>
              <a:rPr lang="en-GB" dirty="0" smtClean="0">
                <a:latin typeface="Calisto MT"/>
              </a:rPr>
              <a:t>was </a:t>
            </a:r>
            <a:r>
              <a:rPr lang="en-GB" dirty="0">
                <a:latin typeface="Calisto MT"/>
              </a:rPr>
              <a:t>to explore how implementation of e-Learning policies in a developing </a:t>
            </a:r>
            <a:r>
              <a:rPr lang="en-GB" dirty="0" smtClean="0">
                <a:latin typeface="Calisto MT"/>
              </a:rPr>
              <a:t>context could </a:t>
            </a:r>
            <a:r>
              <a:rPr lang="en-GB" dirty="0">
                <a:latin typeface="Calisto MT"/>
              </a:rPr>
              <a:t>be enhanced so as to lead to improved access to TEVET. </a:t>
            </a:r>
          </a:p>
          <a:p>
            <a:pPr algn="just"/>
            <a:r>
              <a:rPr lang="en-GB" dirty="0" smtClean="0">
                <a:latin typeface="Calisto MT"/>
              </a:rPr>
              <a:t>“</a:t>
            </a:r>
            <a:r>
              <a:rPr lang="en-GB" dirty="0">
                <a:latin typeface="Calisto MT"/>
              </a:rPr>
              <a:t>What are the enablers and challenges in the implementation of e-Learning Policies in Technical Education, Vocational and Entrepreneurship colleges in Zambia?” </a:t>
            </a:r>
            <a:endParaRPr lang="en-US" dirty="0">
              <a:latin typeface="Calisto MT"/>
            </a:endParaRPr>
          </a:p>
        </p:txBody>
      </p:sp>
      <p:sp>
        <p:nvSpPr>
          <p:cNvPr id="4" name="Slide Number Placeholder 3"/>
          <p:cNvSpPr>
            <a:spLocks noGrp="1"/>
          </p:cNvSpPr>
          <p:nvPr>
            <p:ph type="sldNum" sz="quarter" idx="12"/>
          </p:nvPr>
        </p:nvSpPr>
        <p:spPr/>
        <p:txBody>
          <a:bodyPr>
            <a:normAutofit/>
          </a:bodyPr>
          <a:lstStyle/>
          <a:p>
            <a:fld id="{BCF3A256-4141-6044-9295-06F8E89EB42F}" type="slidenum">
              <a:rPr lang="en-US" smtClean="0"/>
              <a:t>3</a:t>
            </a:fld>
            <a:endParaRPr lang="en-US" dirty="0"/>
          </a:p>
        </p:txBody>
      </p:sp>
    </p:spTree>
    <p:extLst>
      <p:ext uri="{BB962C8B-B14F-4D97-AF65-F5344CB8AC3E}">
        <p14:creationId xmlns:p14="http://schemas.microsoft.com/office/powerpoint/2010/main" val="111590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 of Study &amp; Research Questions</a:t>
            </a:r>
            <a:endParaRPr lang="en-US" b="1" dirty="0"/>
          </a:p>
        </p:txBody>
      </p:sp>
      <p:sp>
        <p:nvSpPr>
          <p:cNvPr id="3" name="Content Placeholder 2"/>
          <p:cNvSpPr>
            <a:spLocks noGrp="1"/>
          </p:cNvSpPr>
          <p:nvPr>
            <p:ph idx="1"/>
          </p:nvPr>
        </p:nvSpPr>
        <p:spPr>
          <a:xfrm>
            <a:off x="457200" y="1600200"/>
            <a:ext cx="8229600" cy="4855158"/>
          </a:xfrm>
        </p:spPr>
        <p:txBody>
          <a:bodyPr>
            <a:normAutofit fontScale="92500" lnSpcReduction="20000"/>
          </a:bodyPr>
          <a:lstStyle/>
          <a:p>
            <a:pPr marL="0" indent="0" algn="just">
              <a:buNone/>
            </a:pPr>
            <a:r>
              <a:rPr lang="en-GB" b="1" u="sng" dirty="0" smtClean="0">
                <a:latin typeface="Calisto MT"/>
              </a:rPr>
              <a:t>Aim of Study</a:t>
            </a:r>
          </a:p>
          <a:p>
            <a:pPr marL="0" indent="0" algn="just">
              <a:buNone/>
            </a:pPr>
            <a:r>
              <a:rPr lang="en-GB" dirty="0" smtClean="0">
                <a:latin typeface="Calisto MT"/>
              </a:rPr>
              <a:t>To explore </a:t>
            </a:r>
            <a:r>
              <a:rPr lang="en-GB" dirty="0">
                <a:latin typeface="Calisto MT"/>
              </a:rPr>
              <a:t>how implementation </a:t>
            </a:r>
            <a:r>
              <a:rPr lang="en-GB" dirty="0" smtClean="0">
                <a:latin typeface="Calisto MT"/>
              </a:rPr>
              <a:t>of e</a:t>
            </a:r>
            <a:r>
              <a:rPr lang="en-GB" dirty="0">
                <a:latin typeface="Calisto MT"/>
              </a:rPr>
              <a:t>-Learning policies in a developing context could be enhanced so as to lead to improved access to TEVET. </a:t>
            </a:r>
            <a:endParaRPr lang="en-GB" dirty="0" smtClean="0">
              <a:latin typeface="Calisto MT"/>
            </a:endParaRPr>
          </a:p>
          <a:p>
            <a:pPr marL="0" indent="0" algn="just">
              <a:buNone/>
            </a:pPr>
            <a:r>
              <a:rPr lang="en-GB" b="1" u="sng" dirty="0" smtClean="0">
                <a:latin typeface="Calisto MT"/>
              </a:rPr>
              <a:t>Research questions</a:t>
            </a:r>
          </a:p>
          <a:p>
            <a:pPr algn="just">
              <a:buFont typeface="Wingdings" charset="2"/>
              <a:buChar char="q"/>
            </a:pPr>
            <a:r>
              <a:rPr lang="en-GB" dirty="0">
                <a:latin typeface="Calisto MT"/>
              </a:rPr>
              <a:t>W</a:t>
            </a:r>
            <a:r>
              <a:rPr lang="en-GB" dirty="0" smtClean="0">
                <a:latin typeface="Calisto MT"/>
              </a:rPr>
              <a:t>hat </a:t>
            </a:r>
            <a:r>
              <a:rPr lang="en-GB" dirty="0">
                <a:latin typeface="Calisto MT"/>
              </a:rPr>
              <a:t>knowledge do managers and lecturers have of </a:t>
            </a:r>
            <a:r>
              <a:rPr lang="en-GB" dirty="0" smtClean="0">
                <a:latin typeface="Calisto MT"/>
              </a:rPr>
              <a:t> e</a:t>
            </a:r>
            <a:r>
              <a:rPr lang="en-GB" dirty="0">
                <a:latin typeface="Calisto MT"/>
              </a:rPr>
              <a:t>-</a:t>
            </a:r>
            <a:r>
              <a:rPr lang="en-GB" dirty="0" smtClean="0">
                <a:latin typeface="Calisto MT"/>
              </a:rPr>
              <a:t>Learning</a:t>
            </a:r>
            <a:r>
              <a:rPr lang="en-GB" dirty="0">
                <a:latin typeface="Calisto MT"/>
              </a:rPr>
              <a:t>?</a:t>
            </a:r>
            <a:endParaRPr lang="en-GB" dirty="0" smtClean="0">
              <a:latin typeface="Calisto MT"/>
            </a:endParaRPr>
          </a:p>
          <a:p>
            <a:pPr algn="just">
              <a:buFont typeface="Wingdings" charset="2"/>
              <a:buChar char="q"/>
            </a:pPr>
            <a:r>
              <a:rPr lang="en-GB" dirty="0">
                <a:latin typeface="Calisto MT"/>
              </a:rPr>
              <a:t>W</a:t>
            </a:r>
            <a:r>
              <a:rPr lang="en-GB" dirty="0" smtClean="0">
                <a:latin typeface="Calisto MT"/>
              </a:rPr>
              <a:t>hat </a:t>
            </a:r>
            <a:r>
              <a:rPr lang="en-GB" dirty="0">
                <a:latin typeface="Calisto MT"/>
              </a:rPr>
              <a:t>are the key enablers and </a:t>
            </a:r>
            <a:r>
              <a:rPr lang="en-GB" dirty="0" smtClean="0">
                <a:latin typeface="Calisto MT"/>
              </a:rPr>
              <a:t>challenges in implementing              e</a:t>
            </a:r>
            <a:r>
              <a:rPr lang="en-GB" dirty="0">
                <a:latin typeface="Calisto MT"/>
              </a:rPr>
              <a:t>-Learning </a:t>
            </a:r>
            <a:r>
              <a:rPr lang="en-GB" dirty="0" smtClean="0">
                <a:latin typeface="Calisto MT"/>
              </a:rPr>
              <a:t>policy? </a:t>
            </a:r>
          </a:p>
          <a:p>
            <a:pPr algn="just">
              <a:buFont typeface="Wingdings" charset="2"/>
              <a:buChar char="q"/>
            </a:pPr>
            <a:r>
              <a:rPr lang="en-GB" dirty="0">
                <a:latin typeface="Calisto MT"/>
              </a:rPr>
              <a:t>W</a:t>
            </a:r>
            <a:r>
              <a:rPr lang="en-GB" dirty="0" smtClean="0">
                <a:latin typeface="Calisto MT"/>
              </a:rPr>
              <a:t>hat </a:t>
            </a:r>
            <a:r>
              <a:rPr lang="en-GB" dirty="0">
                <a:latin typeface="Calisto MT"/>
              </a:rPr>
              <a:t>criteria do individuals/institutions use to make the decision to adopt or reject e-Learning </a:t>
            </a:r>
            <a:r>
              <a:rPr lang="en-GB" dirty="0" smtClean="0">
                <a:latin typeface="Calisto MT"/>
              </a:rPr>
              <a:t>innovations? </a:t>
            </a:r>
            <a:endParaRPr lang="en-GB" dirty="0">
              <a:latin typeface="Calisto MT"/>
            </a:endParaRPr>
          </a:p>
          <a:p>
            <a:pPr algn="just">
              <a:buFont typeface="Wingdings" charset="2"/>
              <a:buChar char="q"/>
            </a:pPr>
            <a:r>
              <a:rPr lang="en-GB" dirty="0" smtClean="0">
                <a:latin typeface="Calisto MT"/>
              </a:rPr>
              <a:t>How </a:t>
            </a:r>
            <a:r>
              <a:rPr lang="en-GB" dirty="0">
                <a:latin typeface="Calisto MT"/>
              </a:rPr>
              <a:t>are decisions made in the implementation of </a:t>
            </a:r>
            <a:r>
              <a:rPr lang="en-GB" dirty="0" smtClean="0">
                <a:latin typeface="Calisto MT"/>
              </a:rPr>
              <a:t>e</a:t>
            </a:r>
            <a:r>
              <a:rPr lang="en-GB" dirty="0">
                <a:latin typeface="Calisto MT"/>
              </a:rPr>
              <a:t>-Learning in the TEVET </a:t>
            </a:r>
            <a:r>
              <a:rPr lang="en-GB" dirty="0" smtClean="0">
                <a:latin typeface="Calisto MT"/>
              </a:rPr>
              <a:t>sector? </a:t>
            </a:r>
            <a:endParaRPr lang="en-US" dirty="0">
              <a:latin typeface="Calisto MT"/>
            </a:endParaRPr>
          </a:p>
        </p:txBody>
      </p:sp>
      <p:sp>
        <p:nvSpPr>
          <p:cNvPr id="4" name="Slide Number Placeholder 3"/>
          <p:cNvSpPr>
            <a:spLocks noGrp="1"/>
          </p:cNvSpPr>
          <p:nvPr>
            <p:ph type="sldNum" sz="quarter" idx="12"/>
          </p:nvPr>
        </p:nvSpPr>
        <p:spPr/>
        <p:txBody>
          <a:bodyPr>
            <a:normAutofit/>
          </a:bodyPr>
          <a:lstStyle/>
          <a:p>
            <a:fld id="{BCF3A256-4141-6044-9295-06F8E89EB42F}" type="slidenum">
              <a:rPr lang="en-US" smtClean="0"/>
              <a:t>4</a:t>
            </a:fld>
            <a:endParaRPr lang="en-US"/>
          </a:p>
        </p:txBody>
      </p:sp>
    </p:spTree>
    <p:extLst>
      <p:ext uri="{BB962C8B-B14F-4D97-AF65-F5344CB8AC3E}">
        <p14:creationId xmlns:p14="http://schemas.microsoft.com/office/powerpoint/2010/main" val="142353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Methodology</a:t>
            </a:r>
            <a:endParaRPr lang="en-US" b="1" dirty="0"/>
          </a:p>
        </p:txBody>
      </p:sp>
      <p:sp>
        <p:nvSpPr>
          <p:cNvPr id="7" name="Slide Number Placeholder 6"/>
          <p:cNvSpPr>
            <a:spLocks noGrp="1"/>
          </p:cNvSpPr>
          <p:nvPr>
            <p:ph type="sldNum" sz="quarter" idx="12"/>
          </p:nvPr>
        </p:nvSpPr>
        <p:spPr/>
        <p:txBody>
          <a:bodyPr>
            <a:normAutofit/>
          </a:bodyPr>
          <a:lstStyle/>
          <a:p>
            <a:fld id="{BCF3A256-4141-6044-9295-06F8E89EB42F}" type="slidenum">
              <a:rPr lang="en-US" smtClean="0"/>
              <a:t>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71419193"/>
              </p:ext>
            </p:extLst>
          </p:nvPr>
        </p:nvGraphicFramePr>
        <p:xfrm>
          <a:off x="457200" y="1806975"/>
          <a:ext cx="8458975" cy="4754880"/>
        </p:xfrm>
        <a:graphic>
          <a:graphicData uri="http://schemas.openxmlformats.org/drawingml/2006/table">
            <a:tbl>
              <a:tblPr firstRow="1" bandRow="1">
                <a:tableStyleId>{5C22544A-7EE6-4342-B048-85BDC9FD1C3A}</a:tableStyleId>
              </a:tblPr>
              <a:tblGrid>
                <a:gridCol w="3378200"/>
                <a:gridCol w="5080775"/>
              </a:tblGrid>
              <a:tr h="5933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rgbClr val="000000"/>
                          </a:solidFill>
                          <a:latin typeface="Calisto MT"/>
                        </a:rPr>
                        <a:t>Research</a:t>
                      </a:r>
                      <a:r>
                        <a:rPr lang="en-US" sz="2400" b="0" baseline="0" dirty="0" smtClean="0">
                          <a:solidFill>
                            <a:srgbClr val="000000"/>
                          </a:solidFill>
                          <a:latin typeface="Calisto MT"/>
                        </a:rPr>
                        <a:t> Orientation</a:t>
                      </a:r>
                      <a:endParaRPr lang="en-US" sz="2400" b="0" dirty="0" smtClean="0">
                        <a:solidFill>
                          <a:srgbClr val="000000"/>
                        </a:solidFill>
                        <a:latin typeface="Calisto MT"/>
                      </a:endParaRPr>
                    </a:p>
                    <a:p>
                      <a:pPr algn="just"/>
                      <a:endParaRPr lang="en-US" sz="2400" b="0" dirty="0">
                        <a:solidFill>
                          <a:srgbClr val="000000"/>
                        </a:solidFill>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b="0" dirty="0" smtClean="0">
                          <a:solidFill>
                            <a:srgbClr val="000000"/>
                          </a:solidFill>
                          <a:latin typeface="Calisto MT"/>
                        </a:rPr>
                        <a:t>Interpretative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586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rgbClr val="000000"/>
                          </a:solidFill>
                          <a:latin typeface="Calisto MT"/>
                        </a:rPr>
                        <a:t>Research Methodology</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2400" b="0" dirty="0" smtClean="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b="0" dirty="0" smtClean="0">
                          <a:solidFill>
                            <a:schemeClr val="tx1"/>
                          </a:solidFill>
                          <a:latin typeface="Calisto MT"/>
                        </a:rPr>
                        <a:t>Qualitative</a:t>
                      </a:r>
                    </a:p>
                    <a:p>
                      <a:pPr marL="0" marR="0" indent="0" algn="just" defTabSz="457200" rtl="0" eaLnBrk="1" fontAlgn="auto" latinLnBrk="0" hangingPunct="1">
                        <a:lnSpc>
                          <a:spcPct val="100000"/>
                        </a:lnSpc>
                        <a:spcBef>
                          <a:spcPts val="0"/>
                        </a:spcBef>
                        <a:spcAft>
                          <a:spcPts val="0"/>
                        </a:spcAft>
                        <a:buClrTx/>
                        <a:buSzTx/>
                        <a:buFontTx/>
                        <a:buNone/>
                        <a:tabLst/>
                        <a:defRPr/>
                      </a:pPr>
                      <a:endParaRPr lang="en-GB" sz="2400" b="0" dirty="0" smtClean="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369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latin typeface="Calisto MT"/>
                        </a:rPr>
                        <a:t>Data Collection Methods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b="0" dirty="0" smtClean="0">
                          <a:latin typeface="Calisto MT"/>
                        </a:rPr>
                        <a:t>Clearly developed</a:t>
                      </a:r>
                      <a:r>
                        <a:rPr lang="en-GB" sz="2400" b="0" baseline="0" dirty="0" smtClean="0">
                          <a:latin typeface="Calisto MT"/>
                        </a:rPr>
                        <a:t> objectives &amp; research questions with a detailed plan for data analysis</a:t>
                      </a:r>
                      <a:endParaRPr lang="en-GB" sz="2400" b="0" dirty="0" smtClean="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369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smtClean="0">
                          <a:latin typeface="Calisto MT"/>
                        </a:rPr>
                        <a:t>Data Analysis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b="0" dirty="0" smtClean="0">
                          <a:solidFill>
                            <a:srgbClr val="000000"/>
                          </a:solidFill>
                          <a:latin typeface="Calisto MT"/>
                        </a:rPr>
                        <a:t>Diffusion of Innovation (</a:t>
                      </a:r>
                      <a:r>
                        <a:rPr lang="en-GB" sz="2400" b="0" dirty="0" err="1" smtClean="0">
                          <a:solidFill>
                            <a:srgbClr val="000000"/>
                          </a:solidFill>
                          <a:latin typeface="Calisto MT"/>
                        </a:rPr>
                        <a:t>DoI</a:t>
                      </a:r>
                      <a:r>
                        <a:rPr lang="en-GB" sz="2400" b="0" dirty="0" smtClean="0">
                          <a:solidFill>
                            <a:srgbClr val="000000"/>
                          </a:solidFill>
                          <a:latin typeface="Calisto MT"/>
                        </a:rPr>
                        <a:t>) theory (Rogers, 2005) . Study sought to establish</a:t>
                      </a:r>
                      <a:r>
                        <a:rPr lang="en-GB" sz="2400" b="0" baseline="0" dirty="0" smtClean="0">
                          <a:solidFill>
                            <a:srgbClr val="000000"/>
                          </a:solidFill>
                          <a:latin typeface="Calisto MT"/>
                        </a:rPr>
                        <a:t> to what extent Colleges had adopted e-Learning as outlined in DOI theory.</a:t>
                      </a:r>
                      <a:endParaRPr lang="en-GB" sz="2400" b="0" dirty="0" smtClean="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049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effectLst/>
              </a:rPr>
              <a:t>Using the Five Stages of the Adoption Process as an Analytical Framework</a:t>
            </a:r>
            <a:r>
              <a:rPr lang="en-US" sz="3600" b="1" dirty="0">
                <a:effectLst/>
              </a:rPr>
              <a:t> </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6921172"/>
              </p:ext>
            </p:extLst>
          </p:nvPr>
        </p:nvGraphicFramePr>
        <p:xfrm>
          <a:off x="765173" y="1866900"/>
          <a:ext cx="7612064" cy="3175000"/>
        </p:xfrm>
        <a:graphic>
          <a:graphicData uri="http://schemas.openxmlformats.org/drawingml/2006/table">
            <a:tbl>
              <a:tblPr firstRow="1" bandRow="1">
                <a:tableStyleId>{5C22544A-7EE6-4342-B048-85BDC9FD1C3A}</a:tableStyleId>
              </a:tblPr>
              <a:tblGrid>
                <a:gridCol w="1004360"/>
                <a:gridCol w="2801672"/>
                <a:gridCol w="1903016"/>
                <a:gridCol w="1903016"/>
              </a:tblGrid>
              <a:tr h="370840">
                <a:tc>
                  <a:txBody>
                    <a:bodyPr/>
                    <a:lstStyle/>
                    <a:p>
                      <a:pPr algn="l">
                        <a:spcAft>
                          <a:spcPts val="1000"/>
                        </a:spcAft>
                      </a:pPr>
                      <a:r>
                        <a:rPr lang="en-GB" sz="1400" b="1" kern="100" dirty="0">
                          <a:effectLst/>
                          <a:latin typeface="Times New Roman"/>
                          <a:ea typeface="Calibri"/>
                        </a:rPr>
                        <a:t>Stage</a:t>
                      </a:r>
                      <a:endParaRPr lang="en-US" sz="1400" kern="100" dirty="0">
                        <a:effectLst/>
                        <a:latin typeface="Times New Roman"/>
                        <a:ea typeface="Times New Roman"/>
                      </a:endParaRPr>
                    </a:p>
                  </a:txBody>
                  <a:tcPr marL="0" marR="0" marT="0" marB="0"/>
                </a:tc>
                <a:tc>
                  <a:txBody>
                    <a:bodyPr/>
                    <a:lstStyle/>
                    <a:p>
                      <a:pPr algn="l">
                        <a:spcAft>
                          <a:spcPts val="1000"/>
                        </a:spcAft>
                      </a:pPr>
                      <a:r>
                        <a:rPr lang="en-GB" sz="1400" b="1" kern="100">
                          <a:effectLst/>
                          <a:latin typeface="Times New Roman"/>
                          <a:ea typeface="Calibri"/>
                        </a:rPr>
                        <a:t>Research Question</a:t>
                      </a:r>
                      <a:endParaRPr lang="en-US" sz="1400" kern="100">
                        <a:effectLst/>
                        <a:latin typeface="Times New Roman"/>
                        <a:ea typeface="Times New Roman"/>
                      </a:endParaRPr>
                    </a:p>
                  </a:txBody>
                  <a:tcPr marL="0" marR="0" marT="0" marB="0"/>
                </a:tc>
                <a:tc>
                  <a:txBody>
                    <a:bodyPr/>
                    <a:lstStyle/>
                    <a:p>
                      <a:pPr algn="l">
                        <a:spcAft>
                          <a:spcPts val="1000"/>
                        </a:spcAft>
                      </a:pPr>
                      <a:r>
                        <a:rPr lang="en-GB" sz="1400" b="1" kern="1000" dirty="0">
                          <a:effectLst/>
                          <a:latin typeface="Times New Roman"/>
                          <a:ea typeface="Calibri"/>
                        </a:rPr>
                        <a:t>Research theme</a:t>
                      </a:r>
                      <a:endParaRPr lang="en-US" sz="1400" kern="100" dirty="0">
                        <a:effectLst/>
                        <a:latin typeface="Times New Roman"/>
                        <a:ea typeface="Times New Roman"/>
                      </a:endParaRPr>
                    </a:p>
                  </a:txBody>
                  <a:tcPr marL="0" marR="0" marT="0" marB="0"/>
                </a:tc>
                <a:tc>
                  <a:txBody>
                    <a:bodyPr/>
                    <a:lstStyle/>
                    <a:p>
                      <a:pPr algn="l">
                        <a:spcAft>
                          <a:spcPts val="1000"/>
                        </a:spcAft>
                      </a:pPr>
                      <a:r>
                        <a:rPr lang="en-GB" sz="1400" b="1" kern="100" dirty="0">
                          <a:effectLst/>
                          <a:latin typeface="Times New Roman"/>
                          <a:ea typeface="Calibri"/>
                        </a:rPr>
                        <a:t>Previous research</a:t>
                      </a:r>
                      <a:endParaRPr lang="en-US" sz="1400" kern="100" dirty="0">
                        <a:effectLst/>
                        <a:latin typeface="Times New Roman"/>
                        <a:ea typeface="Times New Roman"/>
                      </a:endParaRPr>
                    </a:p>
                  </a:txBody>
                  <a:tcPr marL="0" marR="0" marT="0" marB="0"/>
                </a:tc>
              </a:tr>
              <a:tr h="370840">
                <a:tc>
                  <a:txBody>
                    <a:bodyPr/>
                    <a:lstStyle/>
                    <a:p>
                      <a:pPr algn="l">
                        <a:spcAft>
                          <a:spcPts val="1000"/>
                        </a:spcAft>
                      </a:pPr>
                      <a:r>
                        <a:rPr lang="en-GB" sz="1100" kern="100" dirty="0">
                          <a:effectLst/>
                          <a:latin typeface="Times New Roman"/>
                          <a:ea typeface="Calibri"/>
                        </a:rPr>
                        <a:t>Knowledge</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What knowledge do managers and teachers have on </a:t>
                      </a:r>
                      <a:r>
                        <a:rPr lang="en-GB" sz="1100" kern="100" dirty="0" smtClean="0">
                          <a:effectLst/>
                          <a:latin typeface="Times New Roman"/>
                          <a:ea typeface="Calibri"/>
                        </a:rPr>
                        <a:t> e</a:t>
                      </a:r>
                      <a:r>
                        <a:rPr lang="en-GB" sz="1100" kern="100" dirty="0">
                          <a:effectLst/>
                          <a:latin typeface="Times New Roman"/>
                          <a:ea typeface="Calibri"/>
                        </a:rPr>
                        <a:t>-Learning?</a:t>
                      </a:r>
                      <a:endParaRPr lang="en-US" sz="1100" kern="100" dirty="0">
                        <a:effectLst/>
                        <a:latin typeface="Times New Roman"/>
                        <a:ea typeface="Times New Roman"/>
                      </a:endParaRPr>
                    </a:p>
                    <a:p>
                      <a:pPr algn="l">
                        <a:spcAft>
                          <a:spcPts val="1000"/>
                        </a:spcAft>
                      </a:pPr>
                      <a:r>
                        <a:rPr lang="en-GB" sz="1100" kern="100" dirty="0">
                          <a:effectLst/>
                          <a:latin typeface="Times New Roman"/>
                          <a:ea typeface="Times New Roman"/>
                        </a:rPr>
                        <a:t> </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0">
                          <a:effectLst/>
                          <a:latin typeface="Times New Roman"/>
                          <a:ea typeface="Calibri"/>
                        </a:rPr>
                        <a:t>Knowledge of  e-Learning/</a:t>
                      </a:r>
                      <a:endParaRPr lang="en-US" sz="1100" kern="100">
                        <a:effectLst/>
                        <a:latin typeface="Times New Roman"/>
                        <a:ea typeface="Times New Roman"/>
                      </a:endParaRPr>
                    </a:p>
                    <a:p>
                      <a:pPr algn="l">
                        <a:spcAft>
                          <a:spcPts val="1000"/>
                        </a:spcAft>
                      </a:pPr>
                      <a:r>
                        <a:rPr lang="en-GB" sz="1100" kern="1000">
                          <a:effectLst/>
                          <a:latin typeface="Times New Roman"/>
                          <a:ea typeface="Calibri"/>
                        </a:rPr>
                        <a:t>Policy awareness</a:t>
                      </a:r>
                      <a:endParaRPr lang="en-US" sz="1100" kern="100">
                        <a:effectLst/>
                        <a:latin typeface="Times New Roman"/>
                        <a:ea typeface="Times New Roman"/>
                      </a:endParaRPr>
                    </a:p>
                  </a:txBody>
                  <a:tcPr marL="0" marR="0" marT="0" marB="0"/>
                </a:tc>
                <a:tc>
                  <a:txBody>
                    <a:bodyPr/>
                    <a:lstStyle/>
                    <a:p>
                      <a:pPr algn="l">
                        <a:spcAft>
                          <a:spcPts val="1000"/>
                        </a:spcAft>
                      </a:pPr>
                      <a:r>
                        <a:rPr lang="en-GB" sz="1100" kern="100">
                          <a:effectLst/>
                          <a:latin typeface="Times New Roman"/>
                          <a:ea typeface="Calibri"/>
                        </a:rPr>
                        <a:t>Trucano, M. (2005)</a:t>
                      </a:r>
                      <a:endParaRPr lang="en-US" sz="1100" kern="100">
                        <a:effectLst/>
                        <a:latin typeface="Times New Roman"/>
                        <a:ea typeface="Times New Roman"/>
                      </a:endParaRPr>
                    </a:p>
                  </a:txBody>
                  <a:tcPr marL="0" marR="0" marT="0" marB="0"/>
                </a:tc>
              </a:tr>
              <a:tr h="370840">
                <a:tc>
                  <a:txBody>
                    <a:bodyPr/>
                    <a:lstStyle/>
                    <a:p>
                      <a:pPr algn="l">
                        <a:spcAft>
                          <a:spcPts val="1000"/>
                        </a:spcAft>
                      </a:pPr>
                      <a:r>
                        <a:rPr lang="en-GB" sz="1100" kern="100" dirty="0">
                          <a:effectLst/>
                          <a:latin typeface="Times New Roman"/>
                          <a:ea typeface="Calibri"/>
                        </a:rPr>
                        <a:t>Persuasion</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What persuades managers and teachers to adopt </a:t>
                      </a:r>
                      <a:r>
                        <a:rPr lang="en-GB" sz="1100" kern="100" dirty="0" smtClean="0">
                          <a:effectLst/>
                          <a:latin typeface="Times New Roman"/>
                          <a:ea typeface="Calibri"/>
                        </a:rPr>
                        <a:t>         e</a:t>
                      </a:r>
                      <a:r>
                        <a:rPr lang="en-GB" sz="1100" kern="100" dirty="0">
                          <a:effectLst/>
                          <a:latin typeface="Times New Roman"/>
                          <a:ea typeface="Calibri"/>
                        </a:rPr>
                        <a:t>-Learning as a mode for learning?</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0" dirty="0">
                          <a:effectLst/>
                          <a:latin typeface="Times New Roman"/>
                          <a:ea typeface="Calibri"/>
                        </a:rPr>
                        <a:t>Persuasion/ Challenges/ Enablers</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Mahmud and </a:t>
                      </a:r>
                      <a:r>
                        <a:rPr lang="en-GB" sz="1100" kern="100" dirty="0" err="1">
                          <a:effectLst/>
                          <a:latin typeface="Times New Roman"/>
                          <a:ea typeface="Calibri"/>
                        </a:rPr>
                        <a:t>Gope</a:t>
                      </a:r>
                      <a:r>
                        <a:rPr lang="en-GB" sz="1100" kern="100" dirty="0">
                          <a:effectLst/>
                          <a:latin typeface="Times New Roman"/>
                          <a:ea typeface="Calibri"/>
                        </a:rPr>
                        <a:t> (2009); UNDP (2002); Nasser and </a:t>
                      </a:r>
                      <a:r>
                        <a:rPr lang="en-GB" sz="1100" kern="100" dirty="0" err="1">
                          <a:effectLst/>
                          <a:latin typeface="Times New Roman"/>
                          <a:ea typeface="Calibri"/>
                        </a:rPr>
                        <a:t>Abouchedid</a:t>
                      </a:r>
                      <a:r>
                        <a:rPr lang="en-GB" sz="1100" kern="100" dirty="0">
                          <a:effectLst/>
                          <a:latin typeface="Times New Roman"/>
                          <a:ea typeface="Calibri"/>
                        </a:rPr>
                        <a:t> (2001);  </a:t>
                      </a:r>
                      <a:r>
                        <a:rPr lang="en-GB" sz="1100" kern="100" dirty="0" smtClean="0">
                          <a:effectLst/>
                          <a:latin typeface="Times New Roman"/>
                          <a:ea typeface="Calibri"/>
                        </a:rPr>
                        <a:t>  </a:t>
                      </a:r>
                      <a:r>
                        <a:rPr lang="en-GB" sz="1100" kern="100" dirty="0" err="1" smtClean="0">
                          <a:effectLst/>
                          <a:latin typeface="Times New Roman"/>
                          <a:ea typeface="Calibri"/>
                        </a:rPr>
                        <a:t>Czerniewicz</a:t>
                      </a:r>
                      <a:r>
                        <a:rPr lang="en-GB" sz="1100" kern="100" dirty="0" smtClean="0">
                          <a:effectLst/>
                          <a:latin typeface="Times New Roman"/>
                          <a:ea typeface="Calibri"/>
                        </a:rPr>
                        <a:t> </a:t>
                      </a:r>
                      <a:r>
                        <a:rPr lang="en-GB" sz="1100" kern="100" dirty="0">
                          <a:effectLst/>
                          <a:latin typeface="Times New Roman"/>
                          <a:ea typeface="Calibri"/>
                        </a:rPr>
                        <a:t>(2001);</a:t>
                      </a:r>
                      <a:endParaRPr lang="en-US" sz="1100" kern="100" dirty="0">
                        <a:effectLst/>
                        <a:latin typeface="Times New Roman"/>
                        <a:ea typeface="Times New Roman"/>
                      </a:endParaRPr>
                    </a:p>
                    <a:p>
                      <a:pPr algn="l">
                        <a:spcAft>
                          <a:spcPts val="1000"/>
                        </a:spcAft>
                      </a:pPr>
                      <a:r>
                        <a:rPr lang="en-GB" sz="1100" kern="100" dirty="0">
                          <a:effectLst/>
                          <a:latin typeface="Times New Roman"/>
                          <a:ea typeface="Calibri"/>
                        </a:rPr>
                        <a:t>Brown, Anderson and Murray (2007); </a:t>
                      </a:r>
                      <a:r>
                        <a:rPr lang="en-GB" sz="1100" kern="100" dirty="0" err="1">
                          <a:effectLst/>
                          <a:latin typeface="Times New Roman"/>
                          <a:ea typeface="Calibri"/>
                        </a:rPr>
                        <a:t>Chiome</a:t>
                      </a:r>
                      <a:r>
                        <a:rPr lang="en-GB" sz="1100" kern="100" dirty="0">
                          <a:effectLst/>
                          <a:latin typeface="Times New Roman"/>
                          <a:ea typeface="Calibri"/>
                        </a:rPr>
                        <a:t> (2012); </a:t>
                      </a:r>
                      <a:r>
                        <a:rPr lang="en-GB" sz="1100" kern="100" dirty="0" err="1">
                          <a:effectLst/>
                          <a:latin typeface="Times New Roman"/>
                          <a:ea typeface="Calibri"/>
                        </a:rPr>
                        <a:t>Raouf</a:t>
                      </a:r>
                      <a:r>
                        <a:rPr lang="en-GB" sz="1100" kern="100" dirty="0">
                          <a:effectLst/>
                          <a:latin typeface="Times New Roman"/>
                          <a:ea typeface="Calibri"/>
                        </a:rPr>
                        <a:t>, </a:t>
                      </a:r>
                      <a:r>
                        <a:rPr lang="en-GB" sz="1100" kern="100" dirty="0" err="1">
                          <a:effectLst/>
                          <a:latin typeface="Times New Roman"/>
                          <a:ea typeface="Calibri"/>
                        </a:rPr>
                        <a:t>Naser</a:t>
                      </a:r>
                      <a:r>
                        <a:rPr lang="en-GB" sz="1100" kern="100" dirty="0">
                          <a:effectLst/>
                          <a:latin typeface="Times New Roman"/>
                          <a:ea typeface="Calibri"/>
                        </a:rPr>
                        <a:t> and </a:t>
                      </a:r>
                      <a:r>
                        <a:rPr lang="en-GB" sz="1100" kern="100" dirty="0" err="1">
                          <a:effectLst/>
                          <a:latin typeface="Times New Roman"/>
                          <a:ea typeface="Calibri"/>
                        </a:rPr>
                        <a:t>Jassim</a:t>
                      </a:r>
                      <a:r>
                        <a:rPr lang="en-GB" sz="1100" kern="100" dirty="0">
                          <a:effectLst/>
                          <a:latin typeface="Times New Roman"/>
                          <a:ea typeface="Calibri"/>
                        </a:rPr>
                        <a:t> (2012)</a:t>
                      </a:r>
                      <a:endParaRPr lang="en-US" sz="1100" kern="100" dirty="0">
                        <a:effectLst/>
                        <a:latin typeface="Times New Roman"/>
                        <a:ea typeface="Times New Roman"/>
                      </a:endParaRPr>
                    </a:p>
                  </a:txBody>
                  <a:tcPr marL="0" marR="0" marT="0" marB="0"/>
                </a:tc>
              </a:tr>
              <a:tr h="370840">
                <a:tc>
                  <a:txBody>
                    <a:bodyPr/>
                    <a:lstStyle/>
                    <a:p>
                      <a:pPr algn="l">
                        <a:spcAft>
                          <a:spcPts val="1000"/>
                        </a:spcAft>
                      </a:pPr>
                      <a:r>
                        <a:rPr lang="en-GB" sz="1100" kern="100">
                          <a:effectLst/>
                          <a:latin typeface="Times New Roman"/>
                          <a:ea typeface="Calibri"/>
                        </a:rPr>
                        <a:t>Decision</a:t>
                      </a:r>
                      <a:endParaRPr lang="en-US" sz="1100" kern="10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What makes managers and teachers decide to adopt </a:t>
                      </a:r>
                      <a:r>
                        <a:rPr lang="en-GB" sz="1100" kern="100" dirty="0" smtClean="0">
                          <a:effectLst/>
                          <a:latin typeface="Times New Roman"/>
                          <a:ea typeface="Calibri"/>
                        </a:rPr>
                        <a:t>e</a:t>
                      </a:r>
                      <a:r>
                        <a:rPr lang="en-GB" sz="1100" kern="100" dirty="0">
                          <a:effectLst/>
                          <a:latin typeface="Times New Roman"/>
                          <a:ea typeface="Calibri"/>
                        </a:rPr>
                        <a:t>-Learning as a mode for learning?</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Decision/Institutional Support/        </a:t>
                      </a:r>
                      <a:r>
                        <a:rPr lang="en-GB" sz="1100" kern="100" dirty="0" smtClean="0">
                          <a:effectLst/>
                          <a:latin typeface="Times New Roman"/>
                          <a:ea typeface="Calibri"/>
                        </a:rPr>
                        <a:t>       e</a:t>
                      </a:r>
                      <a:r>
                        <a:rPr lang="en-GB" sz="1100" kern="100" dirty="0">
                          <a:effectLst/>
                          <a:latin typeface="Times New Roman"/>
                          <a:ea typeface="Calibri"/>
                        </a:rPr>
                        <a:t>-Learning readiness</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a:effectLst/>
                          <a:latin typeface="Times New Roman"/>
                          <a:ea typeface="Calibri"/>
                        </a:rPr>
                        <a:t> Elgort (2005); Duan, He. Feng, Li and Fu (2010); Hammadi, Zualkernan and Ahmed (2010).</a:t>
                      </a:r>
                      <a:endParaRPr lang="en-US" sz="1100" kern="100">
                        <a:effectLst/>
                        <a:latin typeface="Times New Roman"/>
                        <a:ea typeface="Times New Roman"/>
                      </a:endParaRPr>
                    </a:p>
                  </a:txBody>
                  <a:tcPr marL="0" marR="0" marT="0" marB="0"/>
                </a:tc>
              </a:tr>
              <a:tr h="370840">
                <a:tc>
                  <a:txBody>
                    <a:bodyPr/>
                    <a:lstStyle/>
                    <a:p>
                      <a:pPr algn="l">
                        <a:spcAft>
                          <a:spcPts val="1000"/>
                        </a:spcAft>
                      </a:pPr>
                      <a:r>
                        <a:rPr lang="en-GB" sz="1100" kern="100">
                          <a:effectLst/>
                          <a:latin typeface="Times New Roman"/>
                          <a:ea typeface="Calibri"/>
                        </a:rPr>
                        <a:t>Implementation</a:t>
                      </a:r>
                      <a:endParaRPr lang="en-US" sz="1100" kern="10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How do managers and teachers implement             </a:t>
                      </a:r>
                      <a:r>
                        <a:rPr lang="en-GB" sz="1100" kern="100" dirty="0" smtClean="0">
                          <a:effectLst/>
                          <a:latin typeface="Times New Roman"/>
                          <a:ea typeface="Calibri"/>
                        </a:rPr>
                        <a:t>      e</a:t>
                      </a:r>
                      <a:r>
                        <a:rPr lang="en-GB" sz="1100" kern="100" dirty="0">
                          <a:effectLst/>
                          <a:latin typeface="Times New Roman"/>
                          <a:ea typeface="Calibri"/>
                        </a:rPr>
                        <a:t>-Learning as a mode for learning?</a:t>
                      </a:r>
                      <a:endParaRPr lang="en-US" sz="1100" kern="100" dirty="0">
                        <a:effectLst/>
                        <a:latin typeface="Times New Roman"/>
                        <a:ea typeface="Times New Roman"/>
                      </a:endParaRPr>
                    </a:p>
                  </a:txBody>
                  <a:tcPr marL="0" marR="0" marT="0" marB="0"/>
                </a:tc>
                <a:tc>
                  <a:txBody>
                    <a:bodyPr/>
                    <a:lstStyle/>
                    <a:p>
                      <a:pPr algn="l">
                        <a:spcAft>
                          <a:spcPts val="1000"/>
                        </a:spcAft>
                      </a:pPr>
                      <a:r>
                        <a:rPr lang="en-GB" sz="1100" kern="100">
                          <a:effectLst/>
                          <a:latin typeface="Times New Roman"/>
                          <a:ea typeface="Calibri"/>
                        </a:rPr>
                        <a:t>Implementation/Policy Actor Interaction</a:t>
                      </a:r>
                      <a:endParaRPr lang="en-US" sz="1100" kern="100">
                        <a:effectLst/>
                        <a:latin typeface="Times New Roman"/>
                        <a:ea typeface="Times New Roman"/>
                      </a:endParaRPr>
                    </a:p>
                  </a:txBody>
                  <a:tcPr marL="0" marR="0" marT="0" marB="0"/>
                </a:tc>
                <a:tc>
                  <a:txBody>
                    <a:bodyPr/>
                    <a:lstStyle/>
                    <a:p>
                      <a:pPr algn="l">
                        <a:spcAft>
                          <a:spcPts val="1000"/>
                        </a:spcAft>
                      </a:pPr>
                      <a:r>
                        <a:rPr lang="en-GB" sz="1100" kern="100" dirty="0">
                          <a:effectLst/>
                          <a:latin typeface="Times New Roman"/>
                          <a:ea typeface="Calibri"/>
                        </a:rPr>
                        <a:t> </a:t>
                      </a:r>
                      <a:endParaRPr lang="en-US" sz="1100" kern="100" dirty="0">
                        <a:effectLst/>
                        <a:latin typeface="Times New Roman"/>
                        <a:ea typeface="Times New Roman"/>
                      </a:endParaRPr>
                    </a:p>
                  </a:txBody>
                  <a:tcPr marL="0" marR="0" marT="0" marB="0"/>
                </a:tc>
              </a:tr>
            </a:tbl>
          </a:graphicData>
        </a:graphic>
      </p:graphicFrame>
      <p:sp>
        <p:nvSpPr>
          <p:cNvPr id="4" name="Slide Number Placeholder 3"/>
          <p:cNvSpPr>
            <a:spLocks noGrp="1"/>
          </p:cNvSpPr>
          <p:nvPr>
            <p:ph type="sldNum" sz="quarter" idx="12"/>
          </p:nvPr>
        </p:nvSpPr>
        <p:spPr/>
        <p:txBody>
          <a:bodyPr/>
          <a:lstStyle/>
          <a:p>
            <a:fld id="{BCF3A256-4141-6044-9295-06F8E89EB42F}" type="slidenum">
              <a:rPr lang="en-US" smtClean="0"/>
              <a:t>6</a:t>
            </a:fld>
            <a:endParaRPr lang="en-US"/>
          </a:p>
        </p:txBody>
      </p:sp>
    </p:spTree>
    <p:extLst>
      <p:ext uri="{BB962C8B-B14F-4D97-AF65-F5344CB8AC3E}">
        <p14:creationId xmlns:p14="http://schemas.microsoft.com/office/powerpoint/2010/main" val="113818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a:t>
            </a:r>
            <a:endParaRPr lang="en-US" b="1" dirty="0"/>
          </a:p>
        </p:txBody>
      </p:sp>
      <p:sp>
        <p:nvSpPr>
          <p:cNvPr id="5" name="Slide Number Placeholder 4"/>
          <p:cNvSpPr>
            <a:spLocks noGrp="1"/>
          </p:cNvSpPr>
          <p:nvPr>
            <p:ph type="sldNum" sz="quarter" idx="12"/>
          </p:nvPr>
        </p:nvSpPr>
        <p:spPr/>
        <p:txBody>
          <a:bodyPr>
            <a:normAutofit/>
          </a:bodyPr>
          <a:lstStyle/>
          <a:p>
            <a:fld id="{BCF3A256-4141-6044-9295-06F8E89EB42F}"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64943654"/>
              </p:ext>
            </p:extLst>
          </p:nvPr>
        </p:nvGraphicFramePr>
        <p:xfrm>
          <a:off x="549276" y="1444303"/>
          <a:ext cx="7881335" cy="5011965"/>
        </p:xfrm>
        <a:graphic>
          <a:graphicData uri="http://schemas.openxmlformats.org/drawingml/2006/table">
            <a:tbl>
              <a:tblPr firstRow="1" bandRow="1">
                <a:tableStyleId>{5C22544A-7EE6-4342-B048-85BDC9FD1C3A}</a:tableStyleId>
              </a:tblPr>
              <a:tblGrid>
                <a:gridCol w="7881335"/>
              </a:tblGrid>
              <a:tr h="782325">
                <a:tc>
                  <a:txBody>
                    <a:bodyPr/>
                    <a:lstStyle/>
                    <a:p>
                      <a:pPr algn="just"/>
                      <a:r>
                        <a:rPr lang="en-GB" sz="2400" b="0" dirty="0" smtClean="0">
                          <a:solidFill>
                            <a:srgbClr val="000000"/>
                          </a:solidFill>
                          <a:latin typeface="Calisto MT"/>
                        </a:rPr>
                        <a:t>Varying levels of experience and knowledge of e-Learning in teaching.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2325">
                <a:tc>
                  <a:txBody>
                    <a:bodyPr/>
                    <a:lstStyle/>
                    <a:p>
                      <a:pPr algn="just"/>
                      <a:r>
                        <a:rPr lang="en-GB" sz="2400" dirty="0" smtClean="0">
                          <a:latin typeface="Calisto MT"/>
                        </a:rPr>
                        <a:t>e-Learning was described by the participants as having some specific characteristics and also the use of devices</a:t>
                      </a:r>
                      <a:endParaRPr lang="en-US" sz="2400" dirty="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232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dirty="0" smtClean="0">
                          <a:latin typeface="Calisto MT"/>
                        </a:rPr>
                        <a:t>Teaching staff and managers had varying levels on the knowledge of national e-Learning policies.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3002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dirty="0" smtClean="0">
                          <a:latin typeface="Calisto MT"/>
                        </a:rPr>
                        <a:t>Challenges of e-Learning policy implementation were identified around: </a:t>
                      </a:r>
                      <a:r>
                        <a:rPr lang="en-GB" sz="2400" i="1" dirty="0" smtClean="0">
                          <a:latin typeface="Calisto MT"/>
                        </a:rPr>
                        <a:t>inadequate and lack of devices, lack of adequate skills, poor attitude and poor support services</a:t>
                      </a:r>
                      <a:r>
                        <a:rPr lang="en-GB" sz="2400" dirty="0" smtClean="0">
                          <a:latin typeface="Calisto MT"/>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5436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dirty="0" smtClean="0">
                          <a:latin typeface="Calisto MT"/>
                        </a:rPr>
                        <a:t>Enablers for e-Learning were found to be centred on </a:t>
                      </a:r>
                      <a:r>
                        <a:rPr lang="en-GB" sz="2400" i="1" dirty="0" smtClean="0">
                          <a:latin typeface="Calisto MT"/>
                        </a:rPr>
                        <a:t>learning facilitation, teaching facilitation, communication improvement and training. </a:t>
                      </a:r>
                      <a:endParaRPr lang="en-US" sz="2400" i="1" dirty="0" smtClean="0">
                        <a:latin typeface="Calisto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051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Findings - Examples</a:t>
            </a:r>
            <a:endParaRPr lang="en-US" b="1" dirty="0"/>
          </a:p>
        </p:txBody>
      </p:sp>
      <p:sp>
        <p:nvSpPr>
          <p:cNvPr id="4" name="Content Placeholder 3"/>
          <p:cNvSpPr>
            <a:spLocks noGrp="1"/>
          </p:cNvSpPr>
          <p:nvPr>
            <p:ph idx="1"/>
          </p:nvPr>
        </p:nvSpPr>
        <p:spPr/>
        <p:txBody>
          <a:bodyPr>
            <a:normAutofit/>
          </a:bodyPr>
          <a:lstStyle/>
          <a:p>
            <a:pPr algn="just"/>
            <a:r>
              <a:rPr lang="en-GB" b="1" dirty="0"/>
              <a:t>e-Learning as a </a:t>
            </a:r>
            <a:r>
              <a:rPr lang="en-GB" b="1" dirty="0" smtClean="0"/>
              <a:t>Tool</a:t>
            </a:r>
            <a:r>
              <a:rPr lang="en-US" dirty="0" smtClean="0"/>
              <a:t>: </a:t>
            </a:r>
            <a:r>
              <a:rPr lang="en-GB" i="1" dirty="0" smtClean="0"/>
              <a:t>"</a:t>
            </a:r>
            <a:r>
              <a:rPr lang="en-GB" i="1" dirty="0"/>
              <a:t>We recently launched e-Learning last year in September. We are currently piloting e-Learning through Moodle. Presently we have managed to post quizzes on Moodle for Project Management. Some students are also using Moodle for communication"</a:t>
            </a:r>
            <a:r>
              <a:rPr lang="en-GB" i="1" dirty="0" smtClean="0"/>
              <a:t>. [</a:t>
            </a:r>
            <a:r>
              <a:rPr lang="en-GB" i="1" dirty="0"/>
              <a:t>Levy, Lecturer, ZIBSIP]</a:t>
            </a:r>
            <a:r>
              <a:rPr lang="en-US" i="1" dirty="0" smtClean="0"/>
              <a:t>.</a:t>
            </a:r>
          </a:p>
          <a:p>
            <a:pPr algn="just"/>
            <a:r>
              <a:rPr lang="en-GB" i="1" dirty="0"/>
              <a:t>"PowerPoint is embedded with video, we have online and offline quizzes on the Moodle platform. Study material are designed in a way that they are easy to understand"     [Edward, TVTC]</a:t>
            </a:r>
            <a:endParaRPr lang="en-US" dirty="0"/>
          </a:p>
          <a:p>
            <a:endParaRPr lang="en-US" dirty="0"/>
          </a:p>
          <a:p>
            <a:endParaRPr lang="en-US" dirty="0"/>
          </a:p>
        </p:txBody>
      </p:sp>
      <p:sp>
        <p:nvSpPr>
          <p:cNvPr id="3" name="Slide Number Placeholder 2"/>
          <p:cNvSpPr>
            <a:spLocks noGrp="1"/>
          </p:cNvSpPr>
          <p:nvPr>
            <p:ph type="sldNum" sz="quarter" idx="12"/>
          </p:nvPr>
        </p:nvSpPr>
        <p:spPr/>
        <p:txBody>
          <a:bodyPr>
            <a:normAutofit/>
          </a:bodyPr>
          <a:lstStyle/>
          <a:p>
            <a:fld id="{BCF3A256-4141-6044-9295-06F8E89EB42F}" type="slidenum">
              <a:rPr lang="en-US" smtClean="0"/>
              <a:t>8</a:t>
            </a:fld>
            <a:endParaRPr lang="en-US"/>
          </a:p>
        </p:txBody>
      </p:sp>
    </p:spTree>
    <p:extLst>
      <p:ext uri="{BB962C8B-B14F-4D97-AF65-F5344CB8AC3E}">
        <p14:creationId xmlns:p14="http://schemas.microsoft.com/office/powerpoint/2010/main" val="170410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effectLst/>
              </a:rPr>
              <a:t>Knowledge </a:t>
            </a:r>
            <a:r>
              <a:rPr lang="en-US" b="1" dirty="0">
                <a:effectLst/>
              </a:rPr>
              <a:t>of e-Learning by policy </a:t>
            </a:r>
            <a:r>
              <a:rPr lang="en-US" b="1" dirty="0" smtClean="0">
                <a:effectLst/>
              </a:rPr>
              <a:t>Implementers: </a:t>
            </a:r>
            <a:r>
              <a:rPr lang="en-GB" dirty="0">
                <a:effectLst/>
              </a:rPr>
              <a:t>K</a:t>
            </a:r>
            <a:r>
              <a:rPr lang="en-GB" dirty="0" smtClean="0">
                <a:effectLst/>
              </a:rPr>
              <a:t>nowledge </a:t>
            </a:r>
            <a:r>
              <a:rPr lang="en-GB" dirty="0">
                <a:effectLst/>
              </a:rPr>
              <a:t>of e-Learning by </a:t>
            </a:r>
            <a:r>
              <a:rPr lang="en-GB" dirty="0" smtClean="0">
                <a:effectLst/>
              </a:rPr>
              <a:t>participants is varied, providing </a:t>
            </a:r>
            <a:r>
              <a:rPr lang="en-GB" dirty="0">
                <a:effectLst/>
              </a:rPr>
              <a:t>a good foundation for capacity building </a:t>
            </a:r>
            <a:r>
              <a:rPr lang="en-GB" dirty="0" smtClean="0">
                <a:effectLst/>
              </a:rPr>
              <a:t>&amp; </a:t>
            </a:r>
            <a:r>
              <a:rPr lang="en-GB" dirty="0">
                <a:effectLst/>
              </a:rPr>
              <a:t>sharing of best practices among TEVET institutions by the Ministry </a:t>
            </a:r>
            <a:r>
              <a:rPr lang="en-GB" dirty="0" smtClean="0">
                <a:effectLst/>
              </a:rPr>
              <a:t>&amp; </a:t>
            </a:r>
            <a:r>
              <a:rPr lang="en-GB" dirty="0">
                <a:effectLst/>
              </a:rPr>
              <a:t>other stakeholders. </a:t>
            </a:r>
            <a:endParaRPr lang="en-GB" dirty="0" smtClean="0">
              <a:effectLst/>
            </a:endParaRPr>
          </a:p>
          <a:p>
            <a:r>
              <a:rPr lang="en-US" b="1" dirty="0" smtClean="0">
                <a:effectLst/>
              </a:rPr>
              <a:t>Enablers </a:t>
            </a:r>
            <a:r>
              <a:rPr lang="en-US" b="1" dirty="0">
                <a:effectLst/>
              </a:rPr>
              <a:t>and Challenges to e-Learning Policy </a:t>
            </a:r>
            <a:r>
              <a:rPr lang="en-US" b="1" dirty="0" smtClean="0">
                <a:effectLst/>
              </a:rPr>
              <a:t>Implementation: </a:t>
            </a:r>
            <a:r>
              <a:rPr lang="en-GB" dirty="0" smtClean="0">
                <a:effectLst/>
              </a:rPr>
              <a:t>Challenges </a:t>
            </a:r>
            <a:r>
              <a:rPr lang="en-GB" dirty="0">
                <a:effectLst/>
              </a:rPr>
              <a:t>and enablers varied </a:t>
            </a:r>
            <a:r>
              <a:rPr lang="en-GB" dirty="0" smtClean="0">
                <a:effectLst/>
              </a:rPr>
              <a:t>from </a:t>
            </a:r>
            <a:r>
              <a:rPr lang="en-GB" dirty="0">
                <a:effectLst/>
              </a:rPr>
              <a:t>institution to institution and from one lecturer to another, depending on the management support and vision for e-Learning implementation. Therefore a one-fits-all  </a:t>
            </a:r>
            <a:r>
              <a:rPr lang="en-GB" dirty="0" smtClean="0">
                <a:effectLst/>
              </a:rPr>
              <a:t>e</a:t>
            </a:r>
            <a:r>
              <a:rPr lang="en-GB" dirty="0">
                <a:effectLst/>
              </a:rPr>
              <a:t>-Learning policy is not suitable for all vocational institutions. </a:t>
            </a:r>
            <a:endParaRPr lang="en-GB" dirty="0" smtClean="0">
              <a:effectLst/>
            </a:endParaRPr>
          </a:p>
          <a:p>
            <a:endParaRPr lang="en-US" dirty="0"/>
          </a:p>
        </p:txBody>
      </p:sp>
      <p:sp>
        <p:nvSpPr>
          <p:cNvPr id="4" name="Slide Number Placeholder 3"/>
          <p:cNvSpPr>
            <a:spLocks noGrp="1"/>
          </p:cNvSpPr>
          <p:nvPr>
            <p:ph type="sldNum" sz="quarter" idx="12"/>
          </p:nvPr>
        </p:nvSpPr>
        <p:spPr/>
        <p:txBody>
          <a:bodyPr/>
          <a:lstStyle/>
          <a:p>
            <a:fld id="{BCF3A256-4141-6044-9295-06F8E89EB42F}" type="slidenum">
              <a:rPr lang="en-US" smtClean="0"/>
              <a:t>9</a:t>
            </a:fld>
            <a:endParaRPr lang="en-US"/>
          </a:p>
        </p:txBody>
      </p:sp>
    </p:spTree>
    <p:extLst>
      <p:ext uri="{BB962C8B-B14F-4D97-AF65-F5344CB8AC3E}">
        <p14:creationId xmlns:p14="http://schemas.microsoft.com/office/powerpoint/2010/main" val="7046317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18444</TotalTime>
  <Words>2060</Words>
  <Application>Microsoft Macintosh PowerPoint</Application>
  <PresentationFormat>On-screen Show (4:3)</PresentationFormat>
  <Paragraphs>144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Habitat</vt:lpstr>
      <vt:lpstr>A Study of the Enablers and Challenges in the Implementation of e-Learning Policies in Vocational Education and Training Colleges in Zambia                                                                      </vt:lpstr>
      <vt:lpstr>Outline of Presentation</vt:lpstr>
      <vt:lpstr>Problem Statement</vt:lpstr>
      <vt:lpstr>Aim of Study &amp; Research Questions</vt:lpstr>
      <vt:lpstr>Methodology</vt:lpstr>
      <vt:lpstr>Using the Five Stages of the Adoption Process as an Analytical Framework </vt:lpstr>
      <vt:lpstr>Findings</vt:lpstr>
      <vt:lpstr>Findings - Examples</vt:lpstr>
      <vt:lpstr>Conclusions</vt:lpstr>
      <vt:lpstr>Conclusions continued…</vt:lpstr>
      <vt:lpstr>Recommendations</vt:lpstr>
      <vt:lpstr>References</vt:lpstr>
      <vt:lpstr>References continued…</vt:lpstr>
      <vt:lpstr>References continued…</vt:lpstr>
      <vt:lpstr>References continued…</vt:lpstr>
      <vt:lpstr>References continued…</vt:lpstr>
      <vt:lpstr>References continued…</vt:lpstr>
      <vt:lpstr>References continued…</vt:lpstr>
      <vt:lpstr>Thank you!</vt:lpstr>
    </vt:vector>
  </TitlesOfParts>
  <Company>UCT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Konayuma</dc:creator>
  <cp:lastModifiedBy>Gabriel Konayuma</cp:lastModifiedBy>
  <cp:revision>39</cp:revision>
  <dcterms:created xsi:type="dcterms:W3CDTF">2015-08-31T00:12:44Z</dcterms:created>
  <dcterms:modified xsi:type="dcterms:W3CDTF">2015-11-10T14:14:23Z</dcterms:modified>
</cp:coreProperties>
</file>