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57" r:id="rId4"/>
    <p:sldId id="260" r:id="rId5"/>
    <p:sldId id="293" r:id="rId6"/>
    <p:sldId id="268" r:id="rId7"/>
    <p:sldId id="269" r:id="rId8"/>
    <p:sldId id="299" r:id="rId9"/>
    <p:sldId id="300" r:id="rId10"/>
    <p:sldId id="301" r:id="rId11"/>
    <p:sldId id="302" r:id="rId12"/>
    <p:sldId id="270" r:id="rId13"/>
    <p:sldId id="298" r:id="rId14"/>
    <p:sldId id="294" r:id="rId15"/>
    <p:sldId id="282" r:id="rId16"/>
    <p:sldId id="297" r:id="rId17"/>
    <p:sldId id="296" r:id="rId18"/>
    <p:sldId id="279" r:id="rId19"/>
    <p:sldId id="278" r:id="rId20"/>
    <p:sldId id="266" r:id="rId21"/>
    <p:sldId id="277"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DC7E"/>
    <a:srgbClr val="00682F"/>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v>"Teacher (%); n=75"</c:v>
          </c:tx>
          <c:spPr>
            <a:solidFill>
              <a:srgbClr val="AFDC7E"/>
            </a:solidFill>
          </c:spPr>
          <c:dLbls>
            <c:txPr>
              <a:bodyPr/>
              <a:lstStyle/>
              <a:p>
                <a:pPr>
                  <a:defRPr sz="2000">
                    <a:solidFill>
                      <a:schemeClr val="bg1"/>
                    </a:solidFill>
                  </a:defRPr>
                </a:pPr>
                <a:endParaRPr lang="en-US"/>
              </a:p>
            </c:txPr>
            <c:showVal val="1"/>
          </c:dLbls>
          <c:cat>
            <c:strRef>
              <c:f>Sheet5!$B$7:$C$7</c:f>
              <c:strCache>
                <c:ptCount val="2"/>
                <c:pt idx="0">
                  <c:v>Personal computer</c:v>
                </c:pt>
                <c:pt idx="1">
                  <c:v>Mobile phone </c:v>
                </c:pt>
              </c:strCache>
            </c:strRef>
          </c:cat>
          <c:val>
            <c:numRef>
              <c:f>Sheet5!$B$8:$C$8</c:f>
              <c:numCache>
                <c:formatCode>General</c:formatCode>
                <c:ptCount val="2"/>
                <c:pt idx="0">
                  <c:v>86.7</c:v>
                </c:pt>
                <c:pt idx="1">
                  <c:v>100</c:v>
                </c:pt>
              </c:numCache>
            </c:numRef>
          </c:val>
        </c:ser>
        <c:ser>
          <c:idx val="1"/>
          <c:order val="1"/>
          <c:tx>
            <c:v>"Student (%); n=300"</c:v>
          </c:tx>
          <c:spPr>
            <a:solidFill>
              <a:srgbClr val="00682F"/>
            </a:solidFill>
          </c:spPr>
          <c:dLbls>
            <c:txPr>
              <a:bodyPr/>
              <a:lstStyle/>
              <a:p>
                <a:pPr>
                  <a:defRPr sz="2000">
                    <a:solidFill>
                      <a:schemeClr val="bg1"/>
                    </a:solidFill>
                  </a:defRPr>
                </a:pPr>
                <a:endParaRPr lang="en-US"/>
              </a:p>
            </c:txPr>
            <c:showVal val="1"/>
          </c:dLbls>
          <c:cat>
            <c:strRef>
              <c:f>Sheet5!$B$7:$C$7</c:f>
              <c:strCache>
                <c:ptCount val="2"/>
                <c:pt idx="0">
                  <c:v>Personal computer</c:v>
                </c:pt>
                <c:pt idx="1">
                  <c:v>Mobile phone </c:v>
                </c:pt>
              </c:strCache>
            </c:strRef>
          </c:cat>
          <c:val>
            <c:numRef>
              <c:f>Sheet5!$B$9:$C$9</c:f>
              <c:numCache>
                <c:formatCode>General</c:formatCode>
                <c:ptCount val="2"/>
                <c:pt idx="0">
                  <c:v>50</c:v>
                </c:pt>
                <c:pt idx="1">
                  <c:v>84.7</c:v>
                </c:pt>
              </c:numCache>
            </c:numRef>
          </c:val>
        </c:ser>
        <c:dLbls>
          <c:showVal val="1"/>
        </c:dLbls>
        <c:overlap val="-25"/>
        <c:axId val="136599808"/>
        <c:axId val="136617984"/>
      </c:barChart>
      <c:catAx>
        <c:axId val="136599808"/>
        <c:scaling>
          <c:orientation val="minMax"/>
        </c:scaling>
        <c:axPos val="l"/>
        <c:majorTickMark val="none"/>
        <c:tickLblPos val="nextTo"/>
        <c:spPr>
          <a:ln>
            <a:solidFill>
              <a:schemeClr val="bg1"/>
            </a:solidFill>
          </a:ln>
        </c:spPr>
        <c:txPr>
          <a:bodyPr/>
          <a:lstStyle/>
          <a:p>
            <a:pPr>
              <a:defRPr sz="2000">
                <a:solidFill>
                  <a:schemeClr val="bg1"/>
                </a:solidFill>
              </a:defRPr>
            </a:pPr>
            <a:endParaRPr lang="en-US"/>
          </a:p>
        </c:txPr>
        <c:crossAx val="136617984"/>
        <c:crosses val="autoZero"/>
        <c:auto val="1"/>
        <c:lblAlgn val="ctr"/>
        <c:lblOffset val="100"/>
      </c:catAx>
      <c:valAx>
        <c:axId val="136617984"/>
        <c:scaling>
          <c:orientation val="minMax"/>
        </c:scaling>
        <c:delete val="1"/>
        <c:axPos val="b"/>
        <c:numFmt formatCode="General" sourceLinked="1"/>
        <c:tickLblPos val="none"/>
        <c:crossAx val="136599808"/>
        <c:crosses val="autoZero"/>
        <c:crossBetween val="between"/>
      </c:valAx>
    </c:plotArea>
    <c:legend>
      <c:legendPos val="b"/>
      <c:layout/>
      <c:txPr>
        <a:bodyPr/>
        <a:lstStyle/>
        <a:p>
          <a:pPr>
            <a:defRPr sz="1800">
              <a:solidFill>
                <a:schemeClr val="bg1"/>
              </a:solidFill>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v>Students (%); n=300</c:v>
          </c:tx>
          <c:spPr>
            <a:solidFill>
              <a:srgbClr val="00682F"/>
            </a:solidFill>
          </c:spPr>
          <c:dLbls>
            <c:txPr>
              <a:bodyPr/>
              <a:lstStyle/>
              <a:p>
                <a:pPr algn="just">
                  <a:defRPr/>
                </a:pPr>
                <a:endParaRPr lang="en-US"/>
              </a:p>
            </c:txPr>
            <c:showVal val="1"/>
          </c:dLbls>
          <c:cat>
            <c:strRef>
              <c:f>Sheet3!$A$23:$A$26</c:f>
              <c:strCache>
                <c:ptCount val="4"/>
                <c:pt idx="0">
                  <c:v>I want to learn at anytime and any where </c:v>
                </c:pt>
                <c:pt idx="1">
                  <c:v>I would like to use my mobile devices to support my learning</c:v>
                </c:pt>
                <c:pt idx="2">
                  <c:v>I would like to use my mobile device in a formal learning environment</c:v>
                </c:pt>
                <c:pt idx="3">
                  <c:v>I would not want to use my mobile device in class or for learning; it is for staying in touch with my family and friends</c:v>
                </c:pt>
              </c:strCache>
            </c:strRef>
          </c:cat>
          <c:val>
            <c:numRef>
              <c:f>Sheet3!$B$23:$B$26</c:f>
              <c:numCache>
                <c:formatCode>General</c:formatCode>
                <c:ptCount val="4"/>
                <c:pt idx="0">
                  <c:v>91</c:v>
                </c:pt>
                <c:pt idx="1">
                  <c:v>91.4</c:v>
                </c:pt>
                <c:pt idx="2">
                  <c:v>91.4</c:v>
                </c:pt>
                <c:pt idx="3">
                  <c:v>44</c:v>
                </c:pt>
              </c:numCache>
            </c:numRef>
          </c:val>
        </c:ser>
        <c:dLbls>
          <c:showVal val="1"/>
        </c:dLbls>
        <c:overlap val="-25"/>
        <c:axId val="139911168"/>
        <c:axId val="139912704"/>
      </c:barChart>
      <c:catAx>
        <c:axId val="139911168"/>
        <c:scaling>
          <c:orientation val="minMax"/>
        </c:scaling>
        <c:axPos val="l"/>
        <c:majorTickMark val="none"/>
        <c:tickLblPos val="nextTo"/>
        <c:txPr>
          <a:bodyPr/>
          <a:lstStyle/>
          <a:p>
            <a:pPr algn="just">
              <a:defRPr sz="2000"/>
            </a:pPr>
            <a:endParaRPr lang="en-US"/>
          </a:p>
        </c:txPr>
        <c:crossAx val="139912704"/>
        <c:crosses val="autoZero"/>
        <c:auto val="1"/>
        <c:lblAlgn val="r"/>
        <c:lblOffset val="100"/>
      </c:catAx>
      <c:valAx>
        <c:axId val="139912704"/>
        <c:scaling>
          <c:orientation val="minMax"/>
        </c:scaling>
        <c:delete val="1"/>
        <c:axPos val="b"/>
        <c:numFmt formatCode="General" sourceLinked="1"/>
        <c:tickLblPos val="none"/>
        <c:crossAx val="139911168"/>
        <c:crosses val="autoZero"/>
        <c:crossBetween val="between"/>
      </c:valAx>
    </c:plotArea>
    <c:legend>
      <c:legendPos val="b"/>
      <c:layout/>
      <c:txPr>
        <a:bodyPr/>
        <a:lstStyle/>
        <a:p>
          <a:pPr>
            <a:defRPr sz="1600"/>
          </a:pPr>
          <a:endParaRPr lang="en-US"/>
        </a:p>
      </c:txPr>
    </c:legend>
    <c:plotVisOnly val="1"/>
  </c:chart>
  <c:txPr>
    <a:bodyPr/>
    <a:lstStyle/>
    <a:p>
      <a:pPr>
        <a:defRPr sz="2000">
          <a:solidFill>
            <a:schemeClr val="bg1"/>
          </a:solidFil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v>Teachers(%); n=75</c:v>
          </c:tx>
          <c:spPr>
            <a:solidFill>
              <a:srgbClr val="00682F"/>
            </a:solidFill>
          </c:spPr>
          <c:dLbls>
            <c:txPr>
              <a:bodyPr/>
              <a:lstStyle/>
              <a:p>
                <a:pPr>
                  <a:defRPr sz="1800">
                    <a:solidFill>
                      <a:schemeClr val="bg1"/>
                    </a:solidFill>
                  </a:defRPr>
                </a:pPr>
                <a:endParaRPr lang="en-US"/>
              </a:p>
            </c:txPr>
            <c:showVal val="1"/>
          </c:dLbls>
          <c:cat>
            <c:strRef>
              <c:f>Sheet3!$A$2:$A$5</c:f>
              <c:strCache>
                <c:ptCount val="4"/>
                <c:pt idx="0">
                  <c:v>I want to teach at anytime and anywhere </c:v>
                </c:pt>
                <c:pt idx="1">
                  <c:v>I would like to use my mobile devices to support my teaching</c:v>
                </c:pt>
                <c:pt idx="2">
                  <c:v>I would like to use my mobile device in a formal teaching and learning environment</c:v>
                </c:pt>
                <c:pt idx="3">
                  <c:v>I would not want to use my mobile device in class or for teaching; it is for staying in touch with my family and friends</c:v>
                </c:pt>
              </c:strCache>
            </c:strRef>
          </c:cat>
          <c:val>
            <c:numRef>
              <c:f>Sheet3!$B$2:$B$5</c:f>
              <c:numCache>
                <c:formatCode>General</c:formatCode>
                <c:ptCount val="4"/>
                <c:pt idx="0">
                  <c:v>69.3</c:v>
                </c:pt>
                <c:pt idx="1">
                  <c:v>93.3</c:v>
                </c:pt>
                <c:pt idx="2">
                  <c:v>90.6</c:v>
                </c:pt>
                <c:pt idx="3">
                  <c:v>50.7</c:v>
                </c:pt>
              </c:numCache>
            </c:numRef>
          </c:val>
        </c:ser>
        <c:dLbls>
          <c:showVal val="1"/>
        </c:dLbls>
        <c:overlap val="-25"/>
        <c:axId val="139863168"/>
        <c:axId val="139864704"/>
      </c:barChart>
      <c:catAx>
        <c:axId val="139863168"/>
        <c:scaling>
          <c:orientation val="minMax"/>
        </c:scaling>
        <c:axPos val="l"/>
        <c:majorTickMark val="none"/>
        <c:tickLblPos val="nextTo"/>
        <c:spPr>
          <a:ln w="9525">
            <a:solidFill>
              <a:schemeClr val="bg1"/>
            </a:solidFill>
          </a:ln>
        </c:spPr>
        <c:txPr>
          <a:bodyPr/>
          <a:lstStyle/>
          <a:p>
            <a:pPr algn="just">
              <a:defRPr sz="1800">
                <a:solidFill>
                  <a:schemeClr val="bg1"/>
                </a:solidFill>
              </a:defRPr>
            </a:pPr>
            <a:endParaRPr lang="en-US"/>
          </a:p>
        </c:txPr>
        <c:crossAx val="139864704"/>
        <c:crosses val="autoZero"/>
        <c:auto val="1"/>
        <c:lblAlgn val="ctr"/>
        <c:lblOffset val="100"/>
      </c:catAx>
      <c:valAx>
        <c:axId val="139864704"/>
        <c:scaling>
          <c:orientation val="minMax"/>
        </c:scaling>
        <c:delete val="1"/>
        <c:axPos val="b"/>
        <c:numFmt formatCode="General" sourceLinked="1"/>
        <c:majorTickMark val="none"/>
        <c:tickLblPos val="none"/>
        <c:crossAx val="139863168"/>
        <c:crosses val="autoZero"/>
        <c:crossBetween val="between"/>
      </c:valAx>
    </c:plotArea>
    <c:legend>
      <c:legendPos val="b"/>
      <c:layout/>
      <c:txPr>
        <a:bodyPr/>
        <a:lstStyle/>
        <a:p>
          <a:pPr>
            <a:defRPr sz="1600">
              <a:solidFill>
                <a:schemeClr val="bg1"/>
              </a:solidFill>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A0FBF-A3A3-4E23-A41E-9F6272B29A76}" type="datetimeFigureOut">
              <a:rPr lang="en-US" smtClean="0"/>
              <a:pPr/>
              <a:t>9/20/2015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493AF-27D3-4228-AAA2-6127D50FFB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9BC829-539C-4810-90E7-7F1F0B8B6EFB}" type="datetime1">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3F5DE-C8CD-4433-9CFC-2D8BA2A43BBC}" type="slidenum">
              <a:rPr lang="en-US" smtClean="0"/>
              <a:pPr/>
              <a:t>‹#›</a:t>
            </a:fld>
            <a:endParaRPr lang="en-US"/>
          </a:p>
        </p:txBody>
      </p:sp>
      <p:pic>
        <p:nvPicPr>
          <p:cNvPr id="9" name="Picture 2" descr="http://www.m62.net/wp-content/uploads/2010/09/florist-background-slide-template-550x412.jpg"/>
          <p:cNvPicPr>
            <a:picLocks noChangeAspect="1" noChangeArrowheads="1"/>
          </p:cNvPicPr>
          <p:nvPr userDrawn="1"/>
        </p:nvPicPr>
        <p:blipFill>
          <a:blip r:embed="rId2" cstate="print">
            <a:duotone>
              <a:schemeClr val="accent6">
                <a:shade val="45000"/>
                <a:satMod val="135000"/>
              </a:schemeClr>
              <a:prstClr val="white"/>
            </a:duotone>
          </a:blip>
          <a:srcRect/>
          <a:stretch>
            <a:fillRect/>
          </a:stretch>
        </p:blipFill>
        <p:spPr bwMode="auto">
          <a:xfrm>
            <a:off x="-1" y="0"/>
            <a:ext cx="9155095"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Freeform 9"/>
          <p:cNvSpPr/>
          <p:nvPr userDrawn="1"/>
        </p:nvSpPr>
        <p:spPr>
          <a:xfrm>
            <a:off x="1143000" y="47172"/>
            <a:ext cx="8001000" cy="838200"/>
          </a:xfrm>
          <a:custGeom>
            <a:avLst/>
            <a:gdLst>
              <a:gd name="connsiteX0" fmla="*/ 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7600" h="762000">
                <a:moveTo>
                  <a:pt x="533400" y="0"/>
                </a:moveTo>
                <a:lnTo>
                  <a:pt x="7467600" y="0"/>
                </a:lnTo>
                <a:lnTo>
                  <a:pt x="7467600" y="762000"/>
                </a:lnTo>
                <a:lnTo>
                  <a:pt x="0" y="762000"/>
                </a:lnTo>
                <a:cubicBezTo>
                  <a:pt x="177800" y="508000"/>
                  <a:pt x="181428" y="105229"/>
                  <a:pt x="533400"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2D80C-49D6-4B36-8003-FE2A653AB74D}" type="datetime1">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36B15-6D25-43C9-A0AA-7AE779FF3B68}" type="datetime1">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CF9CC-72CF-4872-97FD-D3151D456F27}" type="datetime1">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3F5DE-C8CD-4433-9CFC-2D8BA2A43BBC}" type="slidenum">
              <a:rPr lang="en-US" smtClean="0"/>
              <a:pPr/>
              <a:t>‹#›</a:t>
            </a:fld>
            <a:endParaRPr lang="en-US"/>
          </a:p>
        </p:txBody>
      </p:sp>
      <p:pic>
        <p:nvPicPr>
          <p:cNvPr id="10242" name="Picture 2" descr="http://www.m62.net/wp-content/uploads/2010/09/florist-background-slide-template-550x412.jpg"/>
          <p:cNvPicPr>
            <a:picLocks noChangeAspect="1" noChangeArrowheads="1"/>
          </p:cNvPicPr>
          <p:nvPr userDrawn="1"/>
        </p:nvPicPr>
        <p:blipFill>
          <a:blip r:embed="rId2" cstate="print">
            <a:duotone>
              <a:schemeClr val="accent6">
                <a:shade val="45000"/>
                <a:satMod val="135000"/>
              </a:schemeClr>
              <a:prstClr val="white"/>
            </a:duotone>
          </a:blip>
          <a:srcRect/>
          <a:stretch>
            <a:fillRect/>
          </a:stretch>
        </p:blipFill>
        <p:spPr bwMode="auto">
          <a:xfrm>
            <a:off x="-1" y="0"/>
            <a:ext cx="9155095" cy="6858000"/>
          </a:xfrm>
          <a:prstGeom prst="rect">
            <a:avLst/>
          </a:prstGeom>
          <a:noFill/>
        </p:spPr>
      </p:pic>
      <p:sp>
        <p:nvSpPr>
          <p:cNvPr id="9" name="Freeform 8"/>
          <p:cNvSpPr/>
          <p:nvPr userDrawn="1"/>
        </p:nvSpPr>
        <p:spPr>
          <a:xfrm>
            <a:off x="-501633" y="14514"/>
            <a:ext cx="9645633" cy="6400800"/>
          </a:xfrm>
          <a:custGeom>
            <a:avLst/>
            <a:gdLst>
              <a:gd name="connsiteX0" fmla="*/ 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1751798 w 8685998"/>
              <a:gd name="connsiteY0" fmla="*/ 0 h 762000"/>
              <a:gd name="connsiteX1" fmla="*/ 8685998 w 8685998"/>
              <a:gd name="connsiteY1" fmla="*/ 0 h 762000"/>
              <a:gd name="connsiteX2" fmla="*/ 8685998 w 8685998"/>
              <a:gd name="connsiteY2" fmla="*/ 762000 h 762000"/>
              <a:gd name="connsiteX3" fmla="*/ 1218398 w 8685998"/>
              <a:gd name="connsiteY3" fmla="*/ 762000 h 762000"/>
              <a:gd name="connsiteX4" fmla="*/ 1375611 w 8685998"/>
              <a:gd name="connsiteY4" fmla="*/ 446314 h 762000"/>
              <a:gd name="connsiteX5" fmla="*/ 1751798 w 8685998"/>
              <a:gd name="connsiteY5" fmla="*/ 0 h 762000"/>
              <a:gd name="connsiteX0" fmla="*/ 1751798 w 8685998"/>
              <a:gd name="connsiteY0" fmla="*/ 0 h 762000"/>
              <a:gd name="connsiteX1" fmla="*/ 8685998 w 8685998"/>
              <a:gd name="connsiteY1" fmla="*/ 0 h 762000"/>
              <a:gd name="connsiteX2" fmla="*/ 8685998 w 8685998"/>
              <a:gd name="connsiteY2" fmla="*/ 762000 h 762000"/>
              <a:gd name="connsiteX3" fmla="*/ 1218398 w 8685998"/>
              <a:gd name="connsiteY3" fmla="*/ 762000 h 762000"/>
              <a:gd name="connsiteX4" fmla="*/ 1375611 w 8685998"/>
              <a:gd name="connsiteY4" fmla="*/ 446314 h 762000"/>
              <a:gd name="connsiteX5" fmla="*/ 1751798 w 8685998"/>
              <a:gd name="connsiteY5" fmla="*/ 0 h 762000"/>
              <a:gd name="connsiteX0" fmla="*/ 1489777 w 8423977"/>
              <a:gd name="connsiteY0" fmla="*/ 0 h 762000"/>
              <a:gd name="connsiteX1" fmla="*/ 8423977 w 8423977"/>
              <a:gd name="connsiteY1" fmla="*/ 0 h 762000"/>
              <a:gd name="connsiteX2" fmla="*/ 8423977 w 8423977"/>
              <a:gd name="connsiteY2" fmla="*/ 762000 h 762000"/>
              <a:gd name="connsiteX3" fmla="*/ 1218398 w 8423977"/>
              <a:gd name="connsiteY3" fmla="*/ 762000 h 762000"/>
              <a:gd name="connsiteX4" fmla="*/ 1113590 w 8423977"/>
              <a:gd name="connsiteY4" fmla="*/ 446314 h 762000"/>
              <a:gd name="connsiteX5" fmla="*/ 1489777 w 8423977"/>
              <a:gd name="connsiteY5" fmla="*/ 0 h 762000"/>
              <a:gd name="connsiteX0" fmla="*/ 1542181 w 8476381"/>
              <a:gd name="connsiteY0" fmla="*/ 0 h 762000"/>
              <a:gd name="connsiteX1" fmla="*/ 8476381 w 8476381"/>
              <a:gd name="connsiteY1" fmla="*/ 0 h 762000"/>
              <a:gd name="connsiteX2" fmla="*/ 8476381 w 8476381"/>
              <a:gd name="connsiteY2" fmla="*/ 762000 h 762000"/>
              <a:gd name="connsiteX3" fmla="*/ 1270802 w 8476381"/>
              <a:gd name="connsiteY3" fmla="*/ 762000 h 762000"/>
              <a:gd name="connsiteX4" fmla="*/ 851568 w 8476381"/>
              <a:gd name="connsiteY4" fmla="*/ 647700 h 762000"/>
              <a:gd name="connsiteX5" fmla="*/ 1165994 w 8476381"/>
              <a:gd name="connsiteY5" fmla="*/ 446314 h 762000"/>
              <a:gd name="connsiteX6" fmla="*/ 1542181 w 8476381"/>
              <a:gd name="connsiteY6" fmla="*/ 0 h 762000"/>
              <a:gd name="connsiteX0" fmla="*/ 1542181 w 8476381"/>
              <a:gd name="connsiteY0" fmla="*/ 0 h 762000"/>
              <a:gd name="connsiteX1" fmla="*/ 8476381 w 8476381"/>
              <a:gd name="connsiteY1" fmla="*/ 0 h 762000"/>
              <a:gd name="connsiteX2" fmla="*/ 8476381 w 8476381"/>
              <a:gd name="connsiteY2" fmla="*/ 762000 h 762000"/>
              <a:gd name="connsiteX3" fmla="*/ 1270802 w 8476381"/>
              <a:gd name="connsiteY3" fmla="*/ 762000 h 762000"/>
              <a:gd name="connsiteX4" fmla="*/ 851568 w 8476381"/>
              <a:gd name="connsiteY4" fmla="*/ 647700 h 762000"/>
              <a:gd name="connsiteX5" fmla="*/ 1059548 w 8476381"/>
              <a:gd name="connsiteY5" fmla="*/ 520700 h 762000"/>
              <a:gd name="connsiteX6" fmla="*/ 1165994 w 8476381"/>
              <a:gd name="connsiteY6" fmla="*/ 446314 h 762000"/>
              <a:gd name="connsiteX7" fmla="*/ 1542181 w 8476381"/>
              <a:gd name="connsiteY7" fmla="*/ 0 h 762000"/>
              <a:gd name="connsiteX0" fmla="*/ 1542181 w 8476381"/>
              <a:gd name="connsiteY0" fmla="*/ 0 h 762000"/>
              <a:gd name="connsiteX1" fmla="*/ 8476381 w 8476381"/>
              <a:gd name="connsiteY1" fmla="*/ 0 h 762000"/>
              <a:gd name="connsiteX2" fmla="*/ 8476381 w 8476381"/>
              <a:gd name="connsiteY2" fmla="*/ 762000 h 762000"/>
              <a:gd name="connsiteX3" fmla="*/ 1270802 w 8476381"/>
              <a:gd name="connsiteY3" fmla="*/ 762000 h 762000"/>
              <a:gd name="connsiteX4" fmla="*/ 851568 w 8476381"/>
              <a:gd name="connsiteY4" fmla="*/ 647700 h 762000"/>
              <a:gd name="connsiteX5" fmla="*/ 1059548 w 8476381"/>
              <a:gd name="connsiteY5" fmla="*/ 520700 h 762000"/>
              <a:gd name="connsiteX6" fmla="*/ 1046136 w 8476381"/>
              <a:gd name="connsiteY6" fmla="*/ 518886 h 762000"/>
              <a:gd name="connsiteX7" fmla="*/ 1165994 w 8476381"/>
              <a:gd name="connsiteY7" fmla="*/ 446314 h 762000"/>
              <a:gd name="connsiteX8" fmla="*/ 1542181 w 8476381"/>
              <a:gd name="connsiteY8" fmla="*/ 0 h 762000"/>
              <a:gd name="connsiteX0" fmla="*/ 1576813 w 8511013"/>
              <a:gd name="connsiteY0" fmla="*/ 0 h 762000"/>
              <a:gd name="connsiteX1" fmla="*/ 8511013 w 8511013"/>
              <a:gd name="connsiteY1" fmla="*/ 0 h 762000"/>
              <a:gd name="connsiteX2" fmla="*/ 8511013 w 8511013"/>
              <a:gd name="connsiteY2" fmla="*/ 762000 h 762000"/>
              <a:gd name="connsiteX3" fmla="*/ 1305434 w 8511013"/>
              <a:gd name="connsiteY3" fmla="*/ 762000 h 762000"/>
              <a:gd name="connsiteX4" fmla="*/ 678408 w 8511013"/>
              <a:gd name="connsiteY4" fmla="*/ 700314 h 762000"/>
              <a:gd name="connsiteX5" fmla="*/ 886200 w 8511013"/>
              <a:gd name="connsiteY5" fmla="*/ 647700 h 762000"/>
              <a:gd name="connsiteX6" fmla="*/ 1094180 w 8511013"/>
              <a:gd name="connsiteY6" fmla="*/ 520700 h 762000"/>
              <a:gd name="connsiteX7" fmla="*/ 1080768 w 8511013"/>
              <a:gd name="connsiteY7" fmla="*/ 518886 h 762000"/>
              <a:gd name="connsiteX8" fmla="*/ 1200626 w 8511013"/>
              <a:gd name="connsiteY8" fmla="*/ 446314 h 762000"/>
              <a:gd name="connsiteX9" fmla="*/ 1576813 w 8511013"/>
              <a:gd name="connsiteY9" fmla="*/ 0 h 762000"/>
              <a:gd name="connsiteX0" fmla="*/ 1599166 w 8533366"/>
              <a:gd name="connsiteY0" fmla="*/ 0 h 762000"/>
              <a:gd name="connsiteX1" fmla="*/ 8533366 w 8533366"/>
              <a:gd name="connsiteY1" fmla="*/ 0 h 762000"/>
              <a:gd name="connsiteX2" fmla="*/ 8533366 w 8533366"/>
              <a:gd name="connsiteY2" fmla="*/ 762000 h 762000"/>
              <a:gd name="connsiteX3" fmla="*/ 1327787 w 8533366"/>
              <a:gd name="connsiteY3" fmla="*/ 762000 h 762000"/>
              <a:gd name="connsiteX4" fmla="*/ 901941 w 8533366"/>
              <a:gd name="connsiteY4" fmla="*/ 734786 h 762000"/>
              <a:gd name="connsiteX5" fmla="*/ 700761 w 8533366"/>
              <a:gd name="connsiteY5" fmla="*/ 700314 h 762000"/>
              <a:gd name="connsiteX6" fmla="*/ 908553 w 8533366"/>
              <a:gd name="connsiteY6" fmla="*/ 647700 h 762000"/>
              <a:gd name="connsiteX7" fmla="*/ 1116533 w 8533366"/>
              <a:gd name="connsiteY7" fmla="*/ 520700 h 762000"/>
              <a:gd name="connsiteX8" fmla="*/ 1103121 w 8533366"/>
              <a:gd name="connsiteY8" fmla="*/ 518886 h 762000"/>
              <a:gd name="connsiteX9" fmla="*/ 1222979 w 8533366"/>
              <a:gd name="connsiteY9" fmla="*/ 446314 h 762000"/>
              <a:gd name="connsiteX10" fmla="*/ 1599166 w 8533366"/>
              <a:gd name="connsiteY10" fmla="*/ 0 h 762000"/>
              <a:gd name="connsiteX0" fmla="*/ 1599166 w 8533366"/>
              <a:gd name="connsiteY0" fmla="*/ 0 h 762000"/>
              <a:gd name="connsiteX1" fmla="*/ 8533366 w 8533366"/>
              <a:gd name="connsiteY1" fmla="*/ 0 h 762000"/>
              <a:gd name="connsiteX2" fmla="*/ 8533366 w 8533366"/>
              <a:gd name="connsiteY2" fmla="*/ 762000 h 762000"/>
              <a:gd name="connsiteX3" fmla="*/ 1327787 w 8533366"/>
              <a:gd name="connsiteY3" fmla="*/ 762000 h 762000"/>
              <a:gd name="connsiteX4" fmla="*/ 901941 w 8533366"/>
              <a:gd name="connsiteY4" fmla="*/ 734786 h 762000"/>
              <a:gd name="connsiteX5" fmla="*/ 700761 w 8533366"/>
              <a:gd name="connsiteY5" fmla="*/ 700314 h 762000"/>
              <a:gd name="connsiteX6" fmla="*/ 908553 w 8533366"/>
              <a:gd name="connsiteY6" fmla="*/ 647700 h 762000"/>
              <a:gd name="connsiteX7" fmla="*/ 1116533 w 8533366"/>
              <a:gd name="connsiteY7" fmla="*/ 520700 h 762000"/>
              <a:gd name="connsiteX8" fmla="*/ 1103121 w 8533366"/>
              <a:gd name="connsiteY8" fmla="*/ 518886 h 762000"/>
              <a:gd name="connsiteX9" fmla="*/ 1222979 w 8533366"/>
              <a:gd name="connsiteY9" fmla="*/ 446314 h 762000"/>
              <a:gd name="connsiteX10" fmla="*/ 1049473 w 8533366"/>
              <a:gd name="connsiteY10" fmla="*/ 248557 h 762000"/>
              <a:gd name="connsiteX11" fmla="*/ 1599166 w 8533366"/>
              <a:gd name="connsiteY11" fmla="*/ 0 h 762000"/>
              <a:gd name="connsiteX0" fmla="*/ 1599166 w 8533366"/>
              <a:gd name="connsiteY0" fmla="*/ 0 h 762000"/>
              <a:gd name="connsiteX1" fmla="*/ 8533366 w 8533366"/>
              <a:gd name="connsiteY1" fmla="*/ 0 h 762000"/>
              <a:gd name="connsiteX2" fmla="*/ 8533366 w 8533366"/>
              <a:gd name="connsiteY2" fmla="*/ 762000 h 762000"/>
              <a:gd name="connsiteX3" fmla="*/ 1327787 w 8533366"/>
              <a:gd name="connsiteY3" fmla="*/ 762000 h 762000"/>
              <a:gd name="connsiteX4" fmla="*/ 901941 w 8533366"/>
              <a:gd name="connsiteY4" fmla="*/ 734786 h 762000"/>
              <a:gd name="connsiteX5" fmla="*/ 901941 w 8533366"/>
              <a:gd name="connsiteY5" fmla="*/ 700314 h 762000"/>
              <a:gd name="connsiteX6" fmla="*/ 908553 w 8533366"/>
              <a:gd name="connsiteY6" fmla="*/ 647700 h 762000"/>
              <a:gd name="connsiteX7" fmla="*/ 1116533 w 8533366"/>
              <a:gd name="connsiteY7" fmla="*/ 520700 h 762000"/>
              <a:gd name="connsiteX8" fmla="*/ 1103121 w 8533366"/>
              <a:gd name="connsiteY8" fmla="*/ 518886 h 762000"/>
              <a:gd name="connsiteX9" fmla="*/ 1222979 w 8533366"/>
              <a:gd name="connsiteY9" fmla="*/ 446314 h 762000"/>
              <a:gd name="connsiteX10" fmla="*/ 1049473 w 8533366"/>
              <a:gd name="connsiteY10" fmla="*/ 248557 h 762000"/>
              <a:gd name="connsiteX11" fmla="*/ 1599166 w 8533366"/>
              <a:gd name="connsiteY11" fmla="*/ 0 h 762000"/>
              <a:gd name="connsiteX0" fmla="*/ 1599166 w 8533366"/>
              <a:gd name="connsiteY0" fmla="*/ 0 h 762000"/>
              <a:gd name="connsiteX1" fmla="*/ 8533366 w 8533366"/>
              <a:gd name="connsiteY1" fmla="*/ 0 h 762000"/>
              <a:gd name="connsiteX2" fmla="*/ 8533366 w 8533366"/>
              <a:gd name="connsiteY2" fmla="*/ 762000 h 762000"/>
              <a:gd name="connsiteX3" fmla="*/ 1327787 w 8533366"/>
              <a:gd name="connsiteY3" fmla="*/ 762000 h 762000"/>
              <a:gd name="connsiteX4" fmla="*/ 901941 w 8533366"/>
              <a:gd name="connsiteY4" fmla="*/ 734786 h 762000"/>
              <a:gd name="connsiteX5" fmla="*/ 1103121 w 8533366"/>
              <a:gd name="connsiteY5" fmla="*/ 700314 h 762000"/>
              <a:gd name="connsiteX6" fmla="*/ 908553 w 8533366"/>
              <a:gd name="connsiteY6" fmla="*/ 647700 h 762000"/>
              <a:gd name="connsiteX7" fmla="*/ 1116533 w 8533366"/>
              <a:gd name="connsiteY7" fmla="*/ 520700 h 762000"/>
              <a:gd name="connsiteX8" fmla="*/ 1103121 w 8533366"/>
              <a:gd name="connsiteY8" fmla="*/ 518886 h 762000"/>
              <a:gd name="connsiteX9" fmla="*/ 1222979 w 8533366"/>
              <a:gd name="connsiteY9" fmla="*/ 446314 h 762000"/>
              <a:gd name="connsiteX10" fmla="*/ 1049473 w 8533366"/>
              <a:gd name="connsiteY10" fmla="*/ 248557 h 762000"/>
              <a:gd name="connsiteX11" fmla="*/ 1599166 w 8533366"/>
              <a:gd name="connsiteY11" fmla="*/ 0 h 762000"/>
              <a:gd name="connsiteX0" fmla="*/ 1554460 w 8488660"/>
              <a:gd name="connsiteY0" fmla="*/ 0 h 762000"/>
              <a:gd name="connsiteX1" fmla="*/ 8488660 w 8488660"/>
              <a:gd name="connsiteY1" fmla="*/ 0 h 762000"/>
              <a:gd name="connsiteX2" fmla="*/ 8488660 w 8488660"/>
              <a:gd name="connsiteY2" fmla="*/ 762000 h 762000"/>
              <a:gd name="connsiteX3" fmla="*/ 1283081 w 8488660"/>
              <a:gd name="connsiteY3" fmla="*/ 762000 h 762000"/>
              <a:gd name="connsiteX4" fmla="*/ 1125475 w 8488660"/>
              <a:gd name="connsiteY4" fmla="*/ 756557 h 762000"/>
              <a:gd name="connsiteX5" fmla="*/ 857235 w 8488660"/>
              <a:gd name="connsiteY5" fmla="*/ 734786 h 762000"/>
              <a:gd name="connsiteX6" fmla="*/ 1058415 w 8488660"/>
              <a:gd name="connsiteY6" fmla="*/ 700314 h 762000"/>
              <a:gd name="connsiteX7" fmla="*/ 863847 w 8488660"/>
              <a:gd name="connsiteY7" fmla="*/ 647700 h 762000"/>
              <a:gd name="connsiteX8" fmla="*/ 1071827 w 8488660"/>
              <a:gd name="connsiteY8" fmla="*/ 520700 h 762000"/>
              <a:gd name="connsiteX9" fmla="*/ 1058415 w 8488660"/>
              <a:gd name="connsiteY9" fmla="*/ 518886 h 762000"/>
              <a:gd name="connsiteX10" fmla="*/ 1178273 w 8488660"/>
              <a:gd name="connsiteY10" fmla="*/ 446314 h 762000"/>
              <a:gd name="connsiteX11" fmla="*/ 1004767 w 8488660"/>
              <a:gd name="connsiteY11" fmla="*/ 248557 h 762000"/>
              <a:gd name="connsiteX12" fmla="*/ 1554460 w 8488660"/>
              <a:gd name="connsiteY12" fmla="*/ 0 h 762000"/>
              <a:gd name="connsiteX0" fmla="*/ 1554460 w 8488660"/>
              <a:gd name="connsiteY0" fmla="*/ 0 h 762000"/>
              <a:gd name="connsiteX1" fmla="*/ 8488660 w 8488660"/>
              <a:gd name="connsiteY1" fmla="*/ 0 h 762000"/>
              <a:gd name="connsiteX2" fmla="*/ 8488660 w 8488660"/>
              <a:gd name="connsiteY2" fmla="*/ 762000 h 762000"/>
              <a:gd name="connsiteX3" fmla="*/ 1283081 w 8488660"/>
              <a:gd name="connsiteY3" fmla="*/ 762000 h 762000"/>
              <a:gd name="connsiteX4" fmla="*/ 1125475 w 8488660"/>
              <a:gd name="connsiteY4" fmla="*/ 756557 h 762000"/>
              <a:gd name="connsiteX5" fmla="*/ 857235 w 8488660"/>
              <a:gd name="connsiteY5" fmla="*/ 734786 h 762000"/>
              <a:gd name="connsiteX6" fmla="*/ 1058415 w 8488660"/>
              <a:gd name="connsiteY6" fmla="*/ 700314 h 762000"/>
              <a:gd name="connsiteX7" fmla="*/ 863847 w 8488660"/>
              <a:gd name="connsiteY7" fmla="*/ 647700 h 762000"/>
              <a:gd name="connsiteX8" fmla="*/ 1071827 w 8488660"/>
              <a:gd name="connsiteY8" fmla="*/ 520700 h 762000"/>
              <a:gd name="connsiteX9" fmla="*/ 1058415 w 8488660"/>
              <a:gd name="connsiteY9" fmla="*/ 518886 h 762000"/>
              <a:gd name="connsiteX10" fmla="*/ 1178273 w 8488660"/>
              <a:gd name="connsiteY10" fmla="*/ 446314 h 762000"/>
              <a:gd name="connsiteX11" fmla="*/ 1004767 w 8488660"/>
              <a:gd name="connsiteY11" fmla="*/ 248557 h 762000"/>
              <a:gd name="connsiteX12" fmla="*/ 1554460 w 8488660"/>
              <a:gd name="connsiteY12"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88660" h="762000">
                <a:moveTo>
                  <a:pt x="1554460" y="0"/>
                </a:moveTo>
                <a:lnTo>
                  <a:pt x="8488660" y="0"/>
                </a:lnTo>
                <a:lnTo>
                  <a:pt x="8488660" y="762000"/>
                </a:lnTo>
                <a:lnTo>
                  <a:pt x="1283081" y="762000"/>
                </a:lnTo>
                <a:cubicBezTo>
                  <a:pt x="0" y="761093"/>
                  <a:pt x="1196449" y="761093"/>
                  <a:pt x="1125475" y="756557"/>
                </a:cubicBezTo>
                <a:cubicBezTo>
                  <a:pt x="1202033" y="742950"/>
                  <a:pt x="868412" y="744160"/>
                  <a:pt x="857235" y="734786"/>
                </a:cubicBezTo>
                <a:cubicBezTo>
                  <a:pt x="846058" y="725412"/>
                  <a:pt x="1057313" y="714828"/>
                  <a:pt x="1058415" y="700314"/>
                </a:cubicBezTo>
                <a:cubicBezTo>
                  <a:pt x="1059517" y="685800"/>
                  <a:pt x="794552" y="677636"/>
                  <a:pt x="863847" y="647700"/>
                </a:cubicBezTo>
                <a:cubicBezTo>
                  <a:pt x="828638" y="607483"/>
                  <a:pt x="1019423" y="554264"/>
                  <a:pt x="1071827" y="520700"/>
                </a:cubicBezTo>
                <a:cubicBezTo>
                  <a:pt x="1104255" y="499231"/>
                  <a:pt x="1040674" y="531284"/>
                  <a:pt x="1058415" y="518886"/>
                </a:cubicBezTo>
                <a:cubicBezTo>
                  <a:pt x="1076156" y="506488"/>
                  <a:pt x="1187214" y="491369"/>
                  <a:pt x="1178273" y="446314"/>
                </a:cubicBezTo>
                <a:cubicBezTo>
                  <a:pt x="1169332" y="401259"/>
                  <a:pt x="942069" y="322943"/>
                  <a:pt x="1004767" y="248557"/>
                </a:cubicBezTo>
                <a:cubicBezTo>
                  <a:pt x="1067465" y="174171"/>
                  <a:pt x="307145" y="41426"/>
                  <a:pt x="1554460"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www.m62.net/wp-content/uploads/2010/09/florist-background-slide-template-550x412.jpg"/>
          <p:cNvPicPr>
            <a:picLocks noChangeAspect="1" noChangeArrowheads="1"/>
          </p:cNvPicPr>
          <p:nvPr userDrawn="1"/>
        </p:nvPicPr>
        <p:blipFill>
          <a:blip r:embed="rId2" cstate="print">
            <a:duotone>
              <a:schemeClr val="accent6">
                <a:shade val="45000"/>
                <a:satMod val="135000"/>
              </a:schemeClr>
              <a:prstClr val="white"/>
            </a:duotone>
          </a:blip>
          <a:srcRect l="1824" t="13642" r="77784" b="64747"/>
          <a:stretch>
            <a:fillRect/>
          </a:stretch>
        </p:blipFill>
        <p:spPr bwMode="auto">
          <a:xfrm rot="17873138">
            <a:off x="-296883" y="164559"/>
            <a:ext cx="1717022" cy="1441455"/>
          </a:xfrm>
          <a:prstGeom prst="trapezoid">
            <a:avLst>
              <a:gd name="adj" fmla="val 24072"/>
            </a:avLst>
          </a:prstGeom>
          <a:noFill/>
          <a:scene3d>
            <a:camera prst="orthographicFront">
              <a:rot lat="0" lon="0" rev="18600000"/>
            </a:camera>
            <a:lightRig rig="threePt" dir="t"/>
          </a:scene3d>
        </p:spPr>
      </p:pic>
      <p:sp>
        <p:nvSpPr>
          <p:cNvPr id="8" name="Freeform 7"/>
          <p:cNvSpPr/>
          <p:nvPr userDrawn="1"/>
        </p:nvSpPr>
        <p:spPr>
          <a:xfrm>
            <a:off x="838200" y="533400"/>
            <a:ext cx="7848600" cy="838200"/>
          </a:xfrm>
          <a:custGeom>
            <a:avLst/>
            <a:gdLst>
              <a:gd name="connsiteX0" fmla="*/ 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 name="connsiteX0" fmla="*/ 533400 w 7467600"/>
              <a:gd name="connsiteY0" fmla="*/ 0 h 762000"/>
              <a:gd name="connsiteX1" fmla="*/ 7467600 w 7467600"/>
              <a:gd name="connsiteY1" fmla="*/ 0 h 762000"/>
              <a:gd name="connsiteX2" fmla="*/ 7467600 w 7467600"/>
              <a:gd name="connsiteY2" fmla="*/ 762000 h 762000"/>
              <a:gd name="connsiteX3" fmla="*/ 0 w 7467600"/>
              <a:gd name="connsiteY3" fmla="*/ 762000 h 762000"/>
              <a:gd name="connsiteX4" fmla="*/ 533400 w 74676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7600" h="762000">
                <a:moveTo>
                  <a:pt x="533400" y="0"/>
                </a:moveTo>
                <a:lnTo>
                  <a:pt x="7467600" y="0"/>
                </a:lnTo>
                <a:lnTo>
                  <a:pt x="7467600" y="762000"/>
                </a:lnTo>
                <a:lnTo>
                  <a:pt x="0" y="762000"/>
                </a:lnTo>
                <a:cubicBezTo>
                  <a:pt x="177800" y="508000"/>
                  <a:pt x="181428" y="105229"/>
                  <a:pt x="533400" y="0"/>
                </a:cubicBezTo>
                <a:close/>
              </a:path>
            </a:pathLst>
          </a:custGeom>
          <a:solidFill>
            <a:srgbClr val="0066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FC64B-9491-4EB6-94F8-5F939D76103D}" type="datetime1">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1710A-C556-48E0-84E0-4099C27FE4BB}" type="datetime1">
              <a:rPr lang="en-US" smtClean="0"/>
              <a:pPr/>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A484B-2BA2-4538-98B5-38FFC86A02B2}" type="datetime1">
              <a:rPr lang="en-US" smtClean="0"/>
              <a:pPr/>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0891C3-8D3D-4224-8890-E6CA2E724438}" type="datetime1">
              <a:rPr lang="en-US" smtClean="0"/>
              <a:pPr/>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97CCF-F4A3-4B3C-AF29-8E4AEA1F9F5F}" type="datetime1">
              <a:rPr lang="en-US" smtClean="0"/>
              <a:pPr/>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D10B0-BA91-4BAE-9141-2906CA61BF57}" type="datetime1">
              <a:rPr lang="en-US" smtClean="0"/>
              <a:pPr/>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87284-5BBD-4A7E-BBBD-7B246264836F}" type="datetime1">
              <a:rPr lang="en-US" smtClean="0"/>
              <a:pPr/>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3F5DE-C8CD-4433-9CFC-2D8BA2A43BBC}"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ED89C-1B0C-4959-9686-87FA5B863DCA}" type="datetime1">
              <a:rPr lang="en-US" smtClean="0"/>
              <a:pPr/>
              <a:t>9/20/2015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3F5DE-C8CD-4433-9CFC-2D8BA2A43BB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71800" y="5425966"/>
            <a:ext cx="533400" cy="369332"/>
          </a:xfrm>
          <a:prstGeom prst="rect">
            <a:avLst/>
          </a:prstGeom>
          <a:solidFill>
            <a:schemeClr val="bg1"/>
          </a:solidFill>
        </p:spPr>
        <p:txBody>
          <a:bodyPr wrap="square" rtlCol="0">
            <a:spAutoFit/>
          </a:bodyPr>
          <a:lstStyle/>
          <a:p>
            <a:endParaRPr lang="en-US" dirty="0"/>
          </a:p>
        </p:txBody>
      </p:sp>
      <p:sp>
        <p:nvSpPr>
          <p:cNvPr id="2" name="Title 1"/>
          <p:cNvSpPr>
            <a:spLocks noGrp="1"/>
          </p:cNvSpPr>
          <p:nvPr>
            <p:ph type="ctrTitle"/>
          </p:nvPr>
        </p:nvSpPr>
        <p:spPr>
          <a:xfrm>
            <a:off x="914400" y="762000"/>
            <a:ext cx="7772400" cy="1470025"/>
          </a:xfrm>
        </p:spPr>
        <p:txBody>
          <a:bodyPr>
            <a:noAutofit/>
          </a:bodyPr>
          <a:lstStyle/>
          <a:p>
            <a:r>
              <a:rPr lang="en-US" sz="3200" b="1" dirty="0" smtClean="0">
                <a:effectLst>
                  <a:outerShdw blurRad="38100" dist="38100" dir="2700000" algn="tl">
                    <a:srgbClr val="000000">
                      <a:alpha val="43137"/>
                    </a:srgbClr>
                  </a:outerShdw>
                </a:effectLst>
              </a:rPr>
              <a:t>Teachers and Students’ Perceptions of the Use of Mobile Technology to Facilitate Teaching and Learning</a:t>
            </a:r>
            <a:endParaRPr lang="en-US" sz="3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114800"/>
            <a:ext cx="6934200" cy="1752600"/>
          </a:xfrm>
          <a:noFill/>
        </p:spPr>
        <p:txBody>
          <a:bodyPr>
            <a:normAutofit/>
          </a:bodyPr>
          <a:lstStyle/>
          <a:p>
            <a:pPr lvl="0">
              <a:spcBef>
                <a:spcPct val="0"/>
              </a:spcBef>
              <a:defRPr/>
            </a:pPr>
            <a:endParaRPr lang="en-US" sz="2400" b="1" dirty="0">
              <a:solidFill>
                <a:schemeClr val="tx1"/>
              </a:solidFill>
            </a:endParaRPr>
          </a:p>
          <a:p>
            <a:pPr lvl="0">
              <a:spcBef>
                <a:spcPct val="0"/>
              </a:spcBef>
              <a:defRPr/>
            </a:pPr>
            <a:r>
              <a:rPr lang="en-US" sz="2000" b="1" dirty="0" smtClean="0">
                <a:solidFill>
                  <a:schemeClr val="tx1"/>
                </a:solidFill>
              </a:rPr>
              <a:t>College of Distance Education, </a:t>
            </a:r>
          </a:p>
          <a:p>
            <a:pPr lvl="0">
              <a:spcBef>
                <a:spcPct val="0"/>
              </a:spcBef>
              <a:defRPr/>
            </a:pPr>
            <a:r>
              <a:rPr lang="en-US" sz="2000" b="1" dirty="0" smtClean="0">
                <a:solidFill>
                  <a:schemeClr val="tx1"/>
                </a:solidFill>
              </a:rPr>
              <a:t>University of Cape Coast,</a:t>
            </a:r>
          </a:p>
          <a:p>
            <a:pPr lvl="0">
              <a:spcBef>
                <a:spcPct val="0"/>
              </a:spcBef>
              <a:defRPr/>
            </a:pPr>
            <a:r>
              <a:rPr lang="en-US" sz="2000" b="1" dirty="0" smtClean="0">
                <a:solidFill>
                  <a:schemeClr val="tx1"/>
                </a:solidFill>
              </a:rPr>
              <a:t>Ghana</a:t>
            </a:r>
          </a:p>
        </p:txBody>
      </p:sp>
      <p:sp>
        <p:nvSpPr>
          <p:cNvPr id="8" name="Date Placeholder 7"/>
          <p:cNvSpPr>
            <a:spLocks noGrp="1"/>
          </p:cNvSpPr>
          <p:nvPr>
            <p:ph type="dt" sz="half" idx="10"/>
          </p:nvPr>
        </p:nvSpPr>
        <p:spPr/>
        <p:txBody>
          <a:bodyPr/>
          <a:lstStyle/>
          <a:p>
            <a:fld id="{EE06D495-B219-4D9B-ABEB-BCBB12197BC2}" type="datetime1">
              <a:rPr lang="en-US" smtClean="0"/>
              <a:pPr/>
              <a:t>9/20/2015</a:t>
            </a:fld>
            <a:endParaRPr lang="en-US"/>
          </a:p>
        </p:txBody>
      </p:sp>
      <p:sp>
        <p:nvSpPr>
          <p:cNvPr id="6" name="Title 1"/>
          <p:cNvSpPr txBox="1">
            <a:spLocks/>
          </p:cNvSpPr>
          <p:nvPr/>
        </p:nvSpPr>
        <p:spPr>
          <a:xfrm>
            <a:off x="990600" y="2667000"/>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By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latin typeface="+mj-lt"/>
                <a:ea typeface="+mj-ea"/>
                <a:cs typeface="+mj-cs"/>
              </a:rPr>
              <a:t>Dr. Paul Nyagorme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Simon-Peter Kafui Aheto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Daniel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Kweku</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Ainooson-Noonoo</a:t>
            </a: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Akers, </a:t>
            </a:r>
            <a:r>
              <a:rPr lang="en-US" dirty="0" err="1" smtClean="0">
                <a:solidFill>
                  <a:schemeClr val="bg1"/>
                </a:solidFill>
              </a:rPr>
              <a:t>Ksoll</a:t>
            </a:r>
            <a:r>
              <a:rPr lang="en-US" dirty="0" smtClean="0">
                <a:solidFill>
                  <a:schemeClr val="bg1"/>
                </a:solidFill>
              </a:rPr>
              <a:t>, &amp; </a:t>
            </a:r>
            <a:r>
              <a:rPr lang="en-US" dirty="0" err="1" smtClean="0">
                <a:solidFill>
                  <a:schemeClr val="bg1"/>
                </a:solidFill>
              </a:rPr>
              <a:t>Lybbert</a:t>
            </a:r>
            <a:r>
              <a:rPr lang="en-US" dirty="0" smtClean="0">
                <a:solidFill>
                  <a:schemeClr val="bg1"/>
                </a:solidFill>
              </a:rPr>
              <a:t>, (2010) reports the short-term results from a randomized evaluation of a mobile phone literacy and numeracy program (Project ABC) in Niger, in which adult literacy students learned how to use mobile phones as part of a literacy and numeracy class.</a:t>
            </a:r>
            <a:endParaRPr lang="en-US" dirty="0" smtClean="0">
              <a:solidFill>
                <a:schemeClr val="bg1"/>
              </a:solidFill>
            </a:endParaRPr>
          </a:p>
          <a:p>
            <a:r>
              <a:rPr lang="en-US" dirty="0" err="1" smtClean="0">
                <a:solidFill>
                  <a:schemeClr val="bg1"/>
                </a:solidFill>
              </a:rPr>
              <a:t>Kam</a:t>
            </a:r>
            <a:r>
              <a:rPr lang="en-US" dirty="0" smtClean="0">
                <a:solidFill>
                  <a:schemeClr val="bg1"/>
                </a:solidFill>
              </a:rPr>
              <a:t> </a:t>
            </a:r>
            <a:r>
              <a:rPr lang="en-US" dirty="0">
                <a:solidFill>
                  <a:schemeClr val="bg1"/>
                </a:solidFill>
              </a:rPr>
              <a:t>et. al. (2008) believe that learning English as a Second Language [ESL] by playing games on cell phones presents an opportunity to dramatically expand the reach of English learning, by making it possible to acquire ESL in out-of-school settings that can be more convenient than school</a:t>
            </a:r>
            <a:r>
              <a:rPr lang="en-US" dirty="0" smtClean="0">
                <a:solidFill>
                  <a:schemeClr val="bg1"/>
                </a:solidFill>
              </a:rPr>
              <a:t>.</a:t>
            </a:r>
            <a:endParaRPr lang="en-US" dirty="0">
              <a:solidFill>
                <a:schemeClr val="bg1"/>
              </a:solidFill>
            </a:endParaRPr>
          </a:p>
        </p:txBody>
      </p:sp>
      <p:sp>
        <p:nvSpPr>
          <p:cNvPr id="4" name="Title 1"/>
          <p:cNvSpPr>
            <a:spLocks noGrp="1"/>
          </p:cNvSpPr>
          <p:nvPr>
            <p:ph type="title"/>
          </p:nvPr>
        </p:nvSpPr>
        <p:spPr>
          <a:xfrm>
            <a:off x="762000" y="304800"/>
            <a:ext cx="8229600" cy="1143000"/>
          </a:xfrm>
        </p:spPr>
        <p:txBody>
          <a:bodyPr>
            <a:normAutofit/>
          </a:bodyPr>
          <a:lstStyle/>
          <a:p>
            <a:r>
              <a:rPr lang="en-US" sz="3600" b="1" dirty="0" smtClean="0"/>
              <a:t>Review of Related </a:t>
            </a:r>
            <a:r>
              <a:rPr lang="en-US" sz="3600" b="1" dirty="0" smtClean="0"/>
              <a:t>Literature Continued</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err="1" smtClean="0">
                <a:solidFill>
                  <a:schemeClr val="bg1"/>
                </a:solidFill>
              </a:rPr>
              <a:t>Bhan</a:t>
            </a:r>
            <a:r>
              <a:rPr lang="en-US" dirty="0" smtClean="0">
                <a:solidFill>
                  <a:schemeClr val="bg1"/>
                </a:solidFill>
              </a:rPr>
              <a:t> (2011), a South African teacher says “I have been teaching for 35 years and had never seen anything like it, until the mobile phones came”</a:t>
            </a:r>
          </a:p>
          <a:p>
            <a:r>
              <a:rPr lang="en-US" dirty="0" smtClean="0">
                <a:solidFill>
                  <a:schemeClr val="bg1"/>
                </a:solidFill>
              </a:rPr>
              <a:t>Weinberger </a:t>
            </a:r>
            <a:r>
              <a:rPr lang="en-US" dirty="0">
                <a:solidFill>
                  <a:schemeClr val="bg1"/>
                </a:solidFill>
              </a:rPr>
              <a:t>(2011) suggested that technology should not add burden to teachers and the failure of almost all educational technology initiatives can usually be traced to the additional burden placed on the teacher</a:t>
            </a:r>
            <a:r>
              <a:rPr lang="en-US" dirty="0" smtClean="0">
                <a:solidFill>
                  <a:schemeClr val="bg1"/>
                </a:solidFill>
              </a:rPr>
              <a:t>.</a:t>
            </a:r>
          </a:p>
        </p:txBody>
      </p:sp>
      <p:sp>
        <p:nvSpPr>
          <p:cNvPr id="4" name="Title 1"/>
          <p:cNvSpPr>
            <a:spLocks noGrp="1"/>
          </p:cNvSpPr>
          <p:nvPr>
            <p:ph type="title"/>
          </p:nvPr>
        </p:nvSpPr>
        <p:spPr>
          <a:xfrm>
            <a:off x="762000" y="304800"/>
            <a:ext cx="8229600" cy="1143000"/>
          </a:xfrm>
        </p:spPr>
        <p:txBody>
          <a:bodyPr>
            <a:normAutofit/>
          </a:bodyPr>
          <a:lstStyle/>
          <a:p>
            <a:r>
              <a:rPr lang="en-US" sz="3600" b="1" dirty="0" smtClean="0"/>
              <a:t>Review of Related </a:t>
            </a:r>
            <a:r>
              <a:rPr lang="en-US" sz="3600" b="1" dirty="0" smtClean="0"/>
              <a:t>Literature Continued</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METHODOLOGY</a:t>
            </a:r>
            <a:endParaRPr lang="en-US" sz="4800" b="1" dirty="0"/>
          </a:p>
        </p:txBody>
      </p:sp>
      <p:sp>
        <p:nvSpPr>
          <p:cNvPr id="3" name="Content Placeholder 2"/>
          <p:cNvSpPr>
            <a:spLocks noGrp="1"/>
          </p:cNvSpPr>
          <p:nvPr>
            <p:ph idx="1"/>
          </p:nvPr>
        </p:nvSpPr>
        <p:spPr>
          <a:xfrm>
            <a:off x="762000" y="1524000"/>
            <a:ext cx="7924800" cy="4953000"/>
          </a:xfrm>
        </p:spPr>
        <p:txBody>
          <a:bodyPr>
            <a:normAutofit/>
          </a:bodyPr>
          <a:lstStyle/>
          <a:p>
            <a:pPr algn="just"/>
            <a:r>
              <a:rPr lang="en-US" sz="2800" b="1" dirty="0" smtClean="0">
                <a:solidFill>
                  <a:schemeClr val="bg1"/>
                </a:solidFill>
              </a:rPr>
              <a:t>Research Design: </a:t>
            </a:r>
            <a:r>
              <a:rPr lang="en-US" sz="2800" dirty="0" smtClean="0">
                <a:solidFill>
                  <a:schemeClr val="bg1"/>
                </a:solidFill>
              </a:rPr>
              <a:t>Descriptive </a:t>
            </a:r>
            <a:r>
              <a:rPr lang="en-US" sz="2800" dirty="0" smtClean="0">
                <a:solidFill>
                  <a:schemeClr val="bg1"/>
                </a:solidFill>
              </a:rPr>
              <a:t>study</a:t>
            </a:r>
            <a:endParaRPr lang="en-US" sz="2800" dirty="0">
              <a:solidFill>
                <a:schemeClr val="bg1"/>
              </a:solidFill>
            </a:endParaRPr>
          </a:p>
          <a:p>
            <a:pPr lvl="0" algn="just"/>
            <a:endParaRPr lang="en-US" sz="300" dirty="0">
              <a:solidFill>
                <a:schemeClr val="bg1"/>
              </a:solidFill>
            </a:endParaRPr>
          </a:p>
          <a:p>
            <a:pPr lvl="0" algn="just"/>
            <a:r>
              <a:rPr lang="en-US" sz="2800" b="1" dirty="0" smtClean="0">
                <a:solidFill>
                  <a:schemeClr val="bg1"/>
                </a:solidFill>
              </a:rPr>
              <a:t>Population:  </a:t>
            </a:r>
            <a:r>
              <a:rPr lang="en-US" sz="2800" i="1" dirty="0" smtClean="0">
                <a:solidFill>
                  <a:schemeClr val="bg1"/>
                </a:solidFill>
                <a:effectLst>
                  <a:outerShdw blurRad="38100" dist="38100" dir="2700000" algn="tl">
                    <a:srgbClr val="000000">
                      <a:alpha val="43137"/>
                    </a:srgbClr>
                  </a:outerShdw>
                </a:effectLst>
              </a:rPr>
              <a:t>Target population</a:t>
            </a:r>
            <a:r>
              <a:rPr lang="en-US" sz="2800" dirty="0" smtClean="0">
                <a:solidFill>
                  <a:schemeClr val="bg1"/>
                </a:solidFill>
              </a:rPr>
              <a:t>- Teachers and students from 5 selected SHSs in the Cape Coast Metropolis in Ghana. </a:t>
            </a:r>
            <a:r>
              <a:rPr lang="en-US" sz="2800" i="1" dirty="0" smtClean="0">
                <a:solidFill>
                  <a:schemeClr val="bg1"/>
                </a:solidFill>
                <a:effectLst>
                  <a:outerShdw blurRad="38100" dist="38100" dir="2700000" algn="tl">
                    <a:srgbClr val="000000">
                      <a:alpha val="43137"/>
                    </a:srgbClr>
                  </a:outerShdw>
                </a:effectLst>
              </a:rPr>
              <a:t>Accessible population</a:t>
            </a:r>
            <a:r>
              <a:rPr lang="en-US" sz="2800" dirty="0" smtClean="0">
                <a:solidFill>
                  <a:schemeClr val="bg1"/>
                </a:solidFill>
              </a:rPr>
              <a:t>- 300 students and 75 teachers </a:t>
            </a:r>
          </a:p>
          <a:p>
            <a:pPr lvl="0" algn="just">
              <a:buNone/>
            </a:pPr>
            <a:endParaRPr lang="en-US" sz="300" dirty="0" smtClean="0">
              <a:solidFill>
                <a:schemeClr val="bg1"/>
              </a:solidFill>
            </a:endParaRPr>
          </a:p>
          <a:p>
            <a:pPr lvl="0" algn="just"/>
            <a:r>
              <a:rPr lang="en-US" sz="2800" b="1" dirty="0" smtClean="0">
                <a:solidFill>
                  <a:schemeClr val="bg1"/>
                </a:solidFill>
              </a:rPr>
              <a:t>Sampling: </a:t>
            </a:r>
            <a:r>
              <a:rPr lang="en-US" sz="2800" dirty="0" smtClean="0">
                <a:solidFill>
                  <a:schemeClr val="bg1"/>
                </a:solidFill>
              </a:rPr>
              <a:t>Simple random technique</a:t>
            </a:r>
          </a:p>
          <a:p>
            <a:pPr lvl="0" algn="just"/>
            <a:endParaRPr lang="en-US" sz="200" dirty="0" smtClean="0">
              <a:solidFill>
                <a:schemeClr val="bg1"/>
              </a:solidFill>
            </a:endParaRPr>
          </a:p>
          <a:p>
            <a:pPr lvl="0" algn="just"/>
            <a:r>
              <a:rPr lang="en-US" sz="2800" b="1" dirty="0" smtClean="0">
                <a:solidFill>
                  <a:schemeClr val="bg1"/>
                </a:solidFill>
              </a:rPr>
              <a:t>Instrument:</a:t>
            </a:r>
            <a:r>
              <a:rPr lang="en-US" sz="2800" dirty="0" smtClean="0">
                <a:solidFill>
                  <a:schemeClr val="bg1"/>
                </a:solidFill>
              </a:rPr>
              <a:t> Survey, researchers’ observations</a:t>
            </a:r>
          </a:p>
          <a:p>
            <a:pPr lvl="0" algn="just"/>
            <a:endParaRPr lang="en-US" sz="200" dirty="0" smtClean="0">
              <a:solidFill>
                <a:schemeClr val="bg1"/>
              </a:solidFill>
            </a:endParaRPr>
          </a:p>
          <a:p>
            <a:pPr algn="just"/>
            <a:r>
              <a:rPr lang="en-US" sz="2800" b="1" dirty="0" smtClean="0">
                <a:solidFill>
                  <a:schemeClr val="bg1"/>
                </a:solidFill>
              </a:rPr>
              <a:t>Data Analysis:</a:t>
            </a:r>
            <a:r>
              <a:rPr lang="en-US" sz="2800" dirty="0" smtClean="0">
                <a:solidFill>
                  <a:schemeClr val="bg1"/>
                </a:solidFill>
              </a:rPr>
              <a:t> Data presented in percentages and frequencies with the help of </a:t>
            </a:r>
            <a:r>
              <a:rPr lang="en-GB" sz="2800" dirty="0" smtClean="0">
                <a:solidFill>
                  <a:schemeClr val="bg1"/>
                </a:solidFill>
              </a:rPr>
              <a:t>Statistical Package for Social Sciences (SPSS</a:t>
            </a:r>
            <a:r>
              <a:rPr lang="en-GB" sz="2800" dirty="0" smtClean="0">
                <a:solidFill>
                  <a:schemeClr val="bg1"/>
                </a:solidFill>
              </a:rPr>
              <a:t>) Version 21.</a:t>
            </a:r>
            <a:endParaRPr lang="en-US" sz="3600" dirty="0">
              <a:solidFill>
                <a:schemeClr val="bg1"/>
              </a:solidFill>
            </a:endParaRPr>
          </a:p>
        </p:txBody>
      </p:sp>
      <p:sp>
        <p:nvSpPr>
          <p:cNvPr id="4" name="Date Placeholder 3"/>
          <p:cNvSpPr>
            <a:spLocks noGrp="1"/>
          </p:cNvSpPr>
          <p:nvPr>
            <p:ph type="dt" sz="half" idx="10"/>
          </p:nvPr>
        </p:nvSpPr>
        <p:spPr/>
        <p:txBody>
          <a:bodyPr/>
          <a:lstStyle/>
          <a:p>
            <a:fld id="{5524EF64-5B92-4217-B5DF-99E4B7319441}"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RESULTS OF THE STUDY</a:t>
            </a:r>
            <a:endParaRPr lang="en-US" sz="4800" b="1" dirty="0"/>
          </a:p>
        </p:txBody>
      </p:sp>
      <p:sp>
        <p:nvSpPr>
          <p:cNvPr id="3" name="Content Placeholder 2"/>
          <p:cNvSpPr>
            <a:spLocks noGrp="1"/>
          </p:cNvSpPr>
          <p:nvPr>
            <p:ph idx="1"/>
          </p:nvPr>
        </p:nvSpPr>
        <p:spPr>
          <a:xfrm>
            <a:off x="762000" y="1447800"/>
            <a:ext cx="8077200" cy="5029200"/>
          </a:xfrm>
        </p:spPr>
        <p:txBody>
          <a:bodyPr>
            <a:normAutofit/>
          </a:bodyPr>
          <a:lstStyle/>
          <a:p>
            <a:pPr marL="0" indent="0" algn="just">
              <a:buNone/>
            </a:pPr>
            <a:r>
              <a:rPr lang="en-US" sz="3000" b="1" dirty="0" smtClean="0">
                <a:solidFill>
                  <a:schemeClr val="bg1"/>
                </a:solidFill>
              </a:rPr>
              <a:t>Research Question 1: </a:t>
            </a:r>
            <a:r>
              <a:rPr lang="en-US" sz="3000" dirty="0" smtClean="0">
                <a:solidFill>
                  <a:schemeClr val="bg1"/>
                </a:solidFill>
              </a:rPr>
              <a:t>Device ownership among teachers and students?</a:t>
            </a:r>
            <a:endParaRPr lang="en-US" sz="3000" dirty="0">
              <a:solidFill>
                <a:schemeClr val="bg1"/>
              </a:solidFill>
            </a:endParaRPr>
          </a:p>
        </p:txBody>
      </p:sp>
      <p:sp>
        <p:nvSpPr>
          <p:cNvPr id="7" name="Date Placeholder 6"/>
          <p:cNvSpPr>
            <a:spLocks noGrp="1"/>
          </p:cNvSpPr>
          <p:nvPr>
            <p:ph type="dt" sz="half" idx="10"/>
          </p:nvPr>
        </p:nvSpPr>
        <p:spPr/>
        <p:txBody>
          <a:bodyPr/>
          <a:lstStyle/>
          <a:p>
            <a:fld id="{1397189A-D008-4763-8485-294CCAAC846A}" type="datetime1">
              <a:rPr lang="en-US" smtClean="0"/>
              <a:pPr/>
              <a:t>9/20/2015</a:t>
            </a:fld>
            <a:endParaRPr lang="en-US"/>
          </a:p>
        </p:txBody>
      </p:sp>
      <p:sp>
        <p:nvSpPr>
          <p:cNvPr id="8"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graphicFrame>
        <p:nvGraphicFramePr>
          <p:cNvPr id="9" name="Chart 8"/>
          <p:cNvGraphicFramePr/>
          <p:nvPr/>
        </p:nvGraphicFramePr>
        <p:xfrm>
          <a:off x="990600" y="2362200"/>
          <a:ext cx="75438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RESULTS OF THE STUDY</a:t>
            </a:r>
            <a:endParaRPr lang="en-US" sz="4800" b="1" dirty="0"/>
          </a:p>
        </p:txBody>
      </p:sp>
      <p:sp>
        <p:nvSpPr>
          <p:cNvPr id="3" name="Content Placeholder 2"/>
          <p:cNvSpPr>
            <a:spLocks noGrp="1"/>
          </p:cNvSpPr>
          <p:nvPr>
            <p:ph idx="1"/>
          </p:nvPr>
        </p:nvSpPr>
        <p:spPr>
          <a:xfrm>
            <a:off x="762000" y="1447800"/>
            <a:ext cx="8077200" cy="5029200"/>
          </a:xfrm>
        </p:spPr>
        <p:txBody>
          <a:bodyPr>
            <a:normAutofit/>
          </a:bodyPr>
          <a:lstStyle/>
          <a:p>
            <a:pPr marL="0" indent="0" algn="just">
              <a:buNone/>
            </a:pPr>
            <a:r>
              <a:rPr lang="en-US" sz="3000" b="1" dirty="0" smtClean="0">
                <a:solidFill>
                  <a:schemeClr val="bg1"/>
                </a:solidFill>
              </a:rPr>
              <a:t>Research Question 2: </a:t>
            </a:r>
            <a:r>
              <a:rPr lang="en-US" sz="3000" dirty="0" smtClean="0">
                <a:solidFill>
                  <a:schemeClr val="bg1"/>
                </a:solidFill>
              </a:rPr>
              <a:t>Teachers’ perceptions towards Use of Mobile Technology</a:t>
            </a:r>
            <a:endParaRPr lang="en-US" sz="3000" dirty="0">
              <a:solidFill>
                <a:schemeClr val="bg1"/>
              </a:solidFill>
            </a:endParaRPr>
          </a:p>
        </p:txBody>
      </p:sp>
      <p:sp>
        <p:nvSpPr>
          <p:cNvPr id="7" name="Date Placeholder 6"/>
          <p:cNvSpPr>
            <a:spLocks noGrp="1"/>
          </p:cNvSpPr>
          <p:nvPr>
            <p:ph type="dt" sz="half" idx="10"/>
          </p:nvPr>
        </p:nvSpPr>
        <p:spPr/>
        <p:txBody>
          <a:bodyPr/>
          <a:lstStyle/>
          <a:p>
            <a:fld id="{1397189A-D008-4763-8485-294CCAAC846A}" type="datetime1">
              <a:rPr lang="en-US" smtClean="0"/>
              <a:pPr/>
              <a:t>9/20/2015</a:t>
            </a:fld>
            <a:endParaRPr lang="en-US"/>
          </a:p>
        </p:txBody>
      </p:sp>
      <p:sp>
        <p:nvSpPr>
          <p:cNvPr id="8"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3074" name="Picture 2"/>
          <p:cNvPicPr>
            <a:picLocks noChangeAspect="1" noChangeArrowheads="1"/>
          </p:cNvPicPr>
          <p:nvPr/>
        </p:nvPicPr>
        <p:blipFill>
          <a:blip r:embed="rId2" cstate="print">
            <a:clrChange>
              <a:clrFrom>
                <a:srgbClr val="FFFFFF"/>
              </a:clrFrom>
              <a:clrTo>
                <a:srgbClr val="FFFFFF">
                  <a:alpha val="0"/>
                </a:srgbClr>
              </a:clrTo>
            </a:clrChange>
            <a:lum bright="-40000" contrast="-40000"/>
          </a:blip>
          <a:srcRect l="964" r="1687" b="2051"/>
          <a:stretch>
            <a:fillRect/>
          </a:stretch>
        </p:blipFill>
        <p:spPr bwMode="auto">
          <a:xfrm>
            <a:off x="838200" y="2457450"/>
            <a:ext cx="7924800" cy="38671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RESULTS OF THE STUDY</a:t>
            </a:r>
            <a:endParaRPr lang="en-US" sz="4800" b="1" dirty="0"/>
          </a:p>
        </p:txBody>
      </p:sp>
      <p:sp>
        <p:nvSpPr>
          <p:cNvPr id="3" name="Content Placeholder 2"/>
          <p:cNvSpPr>
            <a:spLocks noGrp="1"/>
          </p:cNvSpPr>
          <p:nvPr>
            <p:ph idx="1"/>
          </p:nvPr>
        </p:nvSpPr>
        <p:spPr>
          <a:xfrm>
            <a:off x="762000" y="1447800"/>
            <a:ext cx="8077200" cy="5029200"/>
          </a:xfrm>
        </p:spPr>
        <p:txBody>
          <a:bodyPr>
            <a:normAutofit/>
          </a:bodyPr>
          <a:lstStyle/>
          <a:p>
            <a:pPr marL="0" indent="0" algn="just">
              <a:buNone/>
            </a:pPr>
            <a:r>
              <a:rPr lang="en-US" sz="3000" b="1" dirty="0" smtClean="0">
                <a:solidFill>
                  <a:schemeClr val="bg1"/>
                </a:solidFill>
              </a:rPr>
              <a:t>Research Question 3: </a:t>
            </a:r>
            <a:r>
              <a:rPr lang="en-US" sz="3000" dirty="0" smtClean="0">
                <a:solidFill>
                  <a:schemeClr val="bg1"/>
                </a:solidFill>
              </a:rPr>
              <a:t>Students’ perceptions towards Use of Mobile Technology</a:t>
            </a:r>
            <a:endParaRPr lang="en-US" sz="3000" dirty="0">
              <a:solidFill>
                <a:schemeClr val="bg1"/>
              </a:solidFill>
            </a:endParaRPr>
          </a:p>
        </p:txBody>
      </p:sp>
      <p:sp>
        <p:nvSpPr>
          <p:cNvPr id="7" name="Date Placeholder 6"/>
          <p:cNvSpPr>
            <a:spLocks noGrp="1"/>
          </p:cNvSpPr>
          <p:nvPr>
            <p:ph type="dt" sz="half" idx="10"/>
          </p:nvPr>
        </p:nvSpPr>
        <p:spPr/>
        <p:txBody>
          <a:bodyPr/>
          <a:lstStyle/>
          <a:p>
            <a:fld id="{1397189A-D008-4763-8485-294CCAAC846A}" type="datetime1">
              <a:rPr lang="en-US" smtClean="0"/>
              <a:pPr/>
              <a:t>9/20/2015</a:t>
            </a:fld>
            <a:endParaRPr lang="en-US"/>
          </a:p>
        </p:txBody>
      </p:sp>
      <p:sp>
        <p:nvSpPr>
          <p:cNvPr id="8"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2050" name="Picture 2"/>
          <p:cNvPicPr>
            <a:picLocks noChangeAspect="1" noChangeArrowheads="1"/>
          </p:cNvPicPr>
          <p:nvPr/>
        </p:nvPicPr>
        <p:blipFill>
          <a:blip r:embed="rId2" cstate="print">
            <a:clrChange>
              <a:clrFrom>
                <a:srgbClr val="FFFFFF"/>
              </a:clrFrom>
              <a:clrTo>
                <a:srgbClr val="FFFFFF">
                  <a:alpha val="0"/>
                </a:srgbClr>
              </a:clrTo>
            </a:clrChange>
            <a:lum bright="-40000" contrast="40000"/>
          </a:blip>
          <a:srcRect l="1905"/>
          <a:stretch>
            <a:fillRect/>
          </a:stretch>
        </p:blipFill>
        <p:spPr bwMode="auto">
          <a:xfrm>
            <a:off x="838200" y="2362200"/>
            <a:ext cx="7848600" cy="38671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RESULTS OF THE STUDY</a:t>
            </a:r>
            <a:endParaRPr lang="en-US" sz="4800" b="1" dirty="0"/>
          </a:p>
        </p:txBody>
      </p:sp>
      <p:sp>
        <p:nvSpPr>
          <p:cNvPr id="3" name="Content Placeholder 2"/>
          <p:cNvSpPr>
            <a:spLocks noGrp="1"/>
          </p:cNvSpPr>
          <p:nvPr>
            <p:ph idx="1"/>
          </p:nvPr>
        </p:nvSpPr>
        <p:spPr>
          <a:xfrm>
            <a:off x="762000" y="1447800"/>
            <a:ext cx="8077200" cy="5029200"/>
          </a:xfrm>
        </p:spPr>
        <p:txBody>
          <a:bodyPr>
            <a:normAutofit/>
          </a:bodyPr>
          <a:lstStyle/>
          <a:p>
            <a:pPr marL="0" indent="0" algn="just">
              <a:buNone/>
            </a:pPr>
            <a:r>
              <a:rPr lang="en-US" sz="3000" b="1" dirty="0" smtClean="0">
                <a:solidFill>
                  <a:schemeClr val="bg1"/>
                </a:solidFill>
              </a:rPr>
              <a:t>Research Question </a:t>
            </a:r>
            <a:r>
              <a:rPr lang="en-US" sz="3000" b="1" dirty="0" smtClean="0">
                <a:solidFill>
                  <a:schemeClr val="bg1"/>
                </a:solidFill>
              </a:rPr>
              <a:t>4: </a:t>
            </a:r>
            <a:r>
              <a:rPr lang="en-US" sz="3000" dirty="0" smtClean="0">
                <a:solidFill>
                  <a:schemeClr val="bg1"/>
                </a:solidFill>
              </a:rPr>
              <a:t>Effects</a:t>
            </a:r>
            <a:r>
              <a:rPr lang="en-US" sz="3000" b="1" dirty="0" smtClean="0">
                <a:solidFill>
                  <a:schemeClr val="bg1"/>
                </a:solidFill>
              </a:rPr>
              <a:t> </a:t>
            </a:r>
            <a:r>
              <a:rPr lang="en-US" sz="3000" dirty="0" smtClean="0">
                <a:solidFill>
                  <a:schemeClr val="bg1"/>
                </a:solidFill>
              </a:rPr>
              <a:t>of Teachers’ and </a:t>
            </a:r>
            <a:r>
              <a:rPr lang="en-US" sz="3000" b="1" dirty="0" smtClean="0">
                <a:solidFill>
                  <a:schemeClr val="bg1"/>
                </a:solidFill>
              </a:rPr>
              <a:t>Students’</a:t>
            </a:r>
            <a:r>
              <a:rPr lang="en-US" sz="3000" dirty="0" smtClean="0">
                <a:solidFill>
                  <a:schemeClr val="bg1"/>
                </a:solidFill>
              </a:rPr>
              <a:t> perceptions of Mobile Technology on </a:t>
            </a:r>
            <a:r>
              <a:rPr lang="en-GB" sz="2800" dirty="0" smtClean="0">
                <a:solidFill>
                  <a:schemeClr val="bg1"/>
                </a:solidFill>
              </a:rPr>
              <a:t>the teaching and learning process in SHS</a:t>
            </a:r>
            <a:r>
              <a:rPr lang="en-US" sz="3000" dirty="0" smtClean="0">
                <a:solidFill>
                  <a:schemeClr val="bg1"/>
                </a:solidFill>
              </a:rPr>
              <a:t> </a:t>
            </a:r>
            <a:endParaRPr lang="en-US" sz="3000" dirty="0">
              <a:solidFill>
                <a:schemeClr val="bg1"/>
              </a:solidFill>
            </a:endParaRPr>
          </a:p>
        </p:txBody>
      </p:sp>
      <p:sp>
        <p:nvSpPr>
          <p:cNvPr id="8"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graphicFrame>
        <p:nvGraphicFramePr>
          <p:cNvPr id="6" name="Chart 5"/>
          <p:cNvGraphicFramePr/>
          <p:nvPr/>
        </p:nvGraphicFramePr>
        <p:xfrm>
          <a:off x="762000" y="2819400"/>
          <a:ext cx="80772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RESULT OF THE STUDY</a:t>
            </a:r>
            <a:endParaRPr lang="en-US" sz="4800" b="1" dirty="0"/>
          </a:p>
        </p:txBody>
      </p:sp>
      <p:sp>
        <p:nvSpPr>
          <p:cNvPr id="3" name="Content Placeholder 2"/>
          <p:cNvSpPr>
            <a:spLocks noGrp="1"/>
          </p:cNvSpPr>
          <p:nvPr>
            <p:ph idx="1"/>
          </p:nvPr>
        </p:nvSpPr>
        <p:spPr>
          <a:xfrm>
            <a:off x="762000" y="1447800"/>
            <a:ext cx="8077200" cy="5029200"/>
          </a:xfrm>
        </p:spPr>
        <p:txBody>
          <a:bodyPr>
            <a:normAutofit/>
          </a:bodyPr>
          <a:lstStyle/>
          <a:p>
            <a:pPr marL="0" indent="0" algn="just">
              <a:buNone/>
            </a:pPr>
            <a:r>
              <a:rPr lang="en-US" sz="3000" b="1" dirty="0" smtClean="0">
                <a:solidFill>
                  <a:schemeClr val="bg1"/>
                </a:solidFill>
              </a:rPr>
              <a:t>Research Question </a:t>
            </a:r>
            <a:r>
              <a:rPr lang="en-US" sz="3000" b="1" dirty="0" smtClean="0">
                <a:solidFill>
                  <a:schemeClr val="bg1"/>
                </a:solidFill>
              </a:rPr>
              <a:t>5</a:t>
            </a:r>
            <a:r>
              <a:rPr lang="en-US" sz="3000" b="1" dirty="0" smtClean="0">
                <a:solidFill>
                  <a:schemeClr val="bg1"/>
                </a:solidFill>
              </a:rPr>
              <a:t>: </a:t>
            </a:r>
            <a:r>
              <a:rPr lang="en-US" sz="3000" dirty="0" smtClean="0">
                <a:solidFill>
                  <a:schemeClr val="bg1"/>
                </a:solidFill>
              </a:rPr>
              <a:t>Effects</a:t>
            </a:r>
            <a:r>
              <a:rPr lang="en-US" sz="3000" b="1" dirty="0" smtClean="0">
                <a:solidFill>
                  <a:schemeClr val="bg1"/>
                </a:solidFill>
              </a:rPr>
              <a:t> </a:t>
            </a:r>
            <a:r>
              <a:rPr lang="en-US" sz="3000" dirty="0" smtClean="0">
                <a:solidFill>
                  <a:schemeClr val="bg1"/>
                </a:solidFill>
              </a:rPr>
              <a:t>of </a:t>
            </a:r>
            <a:r>
              <a:rPr lang="en-US" sz="3000" b="1" dirty="0" smtClean="0">
                <a:solidFill>
                  <a:schemeClr val="bg1"/>
                </a:solidFill>
              </a:rPr>
              <a:t>Teachers</a:t>
            </a:r>
            <a:r>
              <a:rPr lang="en-US" sz="3000" dirty="0" smtClean="0">
                <a:solidFill>
                  <a:schemeClr val="bg1"/>
                </a:solidFill>
              </a:rPr>
              <a:t>’ and Students’ perceptions of Mobile Technology on </a:t>
            </a:r>
            <a:r>
              <a:rPr lang="en-GB" sz="2800" dirty="0" smtClean="0">
                <a:solidFill>
                  <a:schemeClr val="bg1"/>
                </a:solidFill>
              </a:rPr>
              <a:t>the teaching and learning process in SHS</a:t>
            </a:r>
            <a:r>
              <a:rPr lang="en-US" sz="3000" dirty="0" smtClean="0">
                <a:solidFill>
                  <a:schemeClr val="bg1"/>
                </a:solidFill>
              </a:rPr>
              <a:t> </a:t>
            </a:r>
            <a:endParaRPr lang="en-US" sz="3000" dirty="0">
              <a:solidFill>
                <a:schemeClr val="bg1"/>
              </a:solidFill>
            </a:endParaRPr>
          </a:p>
        </p:txBody>
      </p:sp>
      <p:sp>
        <p:nvSpPr>
          <p:cNvPr id="8"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graphicFrame>
        <p:nvGraphicFramePr>
          <p:cNvPr id="10" name="Chart 9"/>
          <p:cNvGraphicFramePr/>
          <p:nvPr/>
        </p:nvGraphicFramePr>
        <p:xfrm>
          <a:off x="914400" y="2743200"/>
          <a:ext cx="78486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4800" cy="1036638"/>
          </a:xfrm>
        </p:spPr>
        <p:txBody>
          <a:bodyPr>
            <a:noAutofit/>
          </a:bodyPr>
          <a:lstStyle/>
          <a:p>
            <a:r>
              <a:rPr lang="en-US" sz="3600" b="1" dirty="0" smtClean="0"/>
              <a:t>Some key findings and Discussions</a:t>
            </a:r>
            <a:endParaRPr lang="en-US" sz="3600" b="1" dirty="0"/>
          </a:p>
        </p:txBody>
      </p:sp>
      <p:sp>
        <p:nvSpPr>
          <p:cNvPr id="3" name="Content Placeholder 2"/>
          <p:cNvSpPr>
            <a:spLocks noGrp="1"/>
          </p:cNvSpPr>
          <p:nvPr>
            <p:ph idx="1"/>
          </p:nvPr>
        </p:nvSpPr>
        <p:spPr>
          <a:xfrm>
            <a:off x="838200" y="1371600"/>
            <a:ext cx="8077200" cy="4800600"/>
          </a:xfrm>
        </p:spPr>
        <p:txBody>
          <a:bodyPr numCol="1" spcCol="365760">
            <a:noAutofit/>
          </a:bodyPr>
          <a:lstStyle/>
          <a:p>
            <a:pPr algn="just"/>
            <a:endParaRPr lang="en-US" sz="700" dirty="0" smtClean="0">
              <a:solidFill>
                <a:schemeClr val="bg1"/>
              </a:solidFill>
            </a:endParaRPr>
          </a:p>
          <a:p>
            <a:pPr algn="just"/>
            <a:r>
              <a:rPr lang="en-US" sz="2800" dirty="0" smtClean="0">
                <a:solidFill>
                  <a:schemeClr val="bg1"/>
                </a:solidFill>
              </a:rPr>
              <a:t>The study found that </a:t>
            </a:r>
            <a:r>
              <a:rPr lang="en-US" sz="2800" dirty="0" smtClean="0">
                <a:solidFill>
                  <a:schemeClr val="bg1"/>
                </a:solidFill>
              </a:rPr>
              <a:t>majority (84.7%) of </a:t>
            </a:r>
            <a:r>
              <a:rPr lang="en-US" sz="2800" dirty="0" smtClean="0">
                <a:solidFill>
                  <a:schemeClr val="bg1"/>
                </a:solidFill>
              </a:rPr>
              <a:t>the students in the Metropolis had mobile phones as compared to those with personal computers </a:t>
            </a:r>
          </a:p>
          <a:p>
            <a:pPr algn="just"/>
            <a:r>
              <a:rPr lang="en-US" sz="2800" dirty="0" smtClean="0">
                <a:solidFill>
                  <a:schemeClr val="bg1"/>
                </a:solidFill>
              </a:rPr>
              <a:t>More </a:t>
            </a:r>
            <a:r>
              <a:rPr lang="en-US" sz="2800" dirty="0" smtClean="0">
                <a:solidFill>
                  <a:schemeClr val="bg1"/>
                </a:solidFill>
              </a:rPr>
              <a:t>than half of both the teachers and students also indicated that they would like to use mobile devices to support their teaching and learning. </a:t>
            </a:r>
            <a:endParaRPr lang="en-US" sz="2800" dirty="0" smtClean="0">
              <a:solidFill>
                <a:schemeClr val="bg1"/>
              </a:solidFill>
            </a:endParaRPr>
          </a:p>
          <a:p>
            <a:pPr algn="just"/>
            <a:r>
              <a:rPr lang="en-US" sz="2800" dirty="0" smtClean="0">
                <a:solidFill>
                  <a:schemeClr val="bg1"/>
                </a:solidFill>
              </a:rPr>
              <a:t>More than half of both teachers and students believe that having course materials accessible from their mobile phones will be beneficial to the teaching and learning process.</a:t>
            </a:r>
            <a:endParaRPr lang="en-US" sz="3000" dirty="0" smtClean="0">
              <a:solidFill>
                <a:schemeClr val="bg1"/>
              </a:solidFill>
            </a:endParaRPr>
          </a:p>
        </p:txBody>
      </p:sp>
      <p:sp>
        <p:nvSpPr>
          <p:cNvPr id="4" name="Date Placeholder 3"/>
          <p:cNvSpPr>
            <a:spLocks noGrp="1"/>
          </p:cNvSpPr>
          <p:nvPr>
            <p:ph type="dt" sz="half" idx="10"/>
          </p:nvPr>
        </p:nvSpPr>
        <p:spPr/>
        <p:txBody>
          <a:bodyPr/>
          <a:lstStyle/>
          <a:p>
            <a:fld id="{806C4D74-47BC-4B20-8E7D-25AEDE224CDA}"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Conclusion</a:t>
            </a:r>
            <a:endParaRPr lang="en-US" sz="4800" b="1" dirty="0"/>
          </a:p>
        </p:txBody>
      </p:sp>
      <p:sp>
        <p:nvSpPr>
          <p:cNvPr id="3" name="Content Placeholder 2"/>
          <p:cNvSpPr>
            <a:spLocks noGrp="1"/>
          </p:cNvSpPr>
          <p:nvPr>
            <p:ph idx="1"/>
          </p:nvPr>
        </p:nvSpPr>
        <p:spPr>
          <a:xfrm>
            <a:off x="762000" y="1521370"/>
            <a:ext cx="7924800" cy="4525963"/>
          </a:xfrm>
        </p:spPr>
        <p:txBody>
          <a:bodyPr numCol="1" spcCol="365760">
            <a:noAutofit/>
          </a:bodyPr>
          <a:lstStyle/>
          <a:p>
            <a:pPr marL="284163" indent="-284163" algn="just"/>
            <a:r>
              <a:rPr lang="en-US" sz="2800" dirty="0" smtClean="0">
                <a:solidFill>
                  <a:schemeClr val="bg1"/>
                </a:solidFill>
              </a:rPr>
              <a:t>The ban on the use of mobile technologies is inhibiting pedagogical opportunities that can promote teaching and learning in SHSs in Ghana </a:t>
            </a:r>
          </a:p>
          <a:p>
            <a:pPr marL="284163" indent="-284163" algn="just"/>
            <a:r>
              <a:rPr lang="en-US" sz="2800" dirty="0" smtClean="0">
                <a:solidFill>
                  <a:schemeClr val="bg1"/>
                </a:solidFill>
              </a:rPr>
              <a:t>Ownership of mobile technologies can be basis of integrating them into the curriculum where necessary. </a:t>
            </a:r>
          </a:p>
          <a:p>
            <a:pPr marL="284163" indent="-284163" algn="just"/>
            <a:r>
              <a:rPr lang="en-US" sz="2800" dirty="0" smtClean="0">
                <a:solidFill>
                  <a:schemeClr val="bg1"/>
                </a:solidFill>
              </a:rPr>
              <a:t>Training of teachers and </a:t>
            </a:r>
            <a:r>
              <a:rPr lang="en-US" sz="2800" dirty="0" smtClean="0">
                <a:solidFill>
                  <a:schemeClr val="bg1"/>
                </a:solidFill>
              </a:rPr>
              <a:t>sensitization </a:t>
            </a:r>
            <a:r>
              <a:rPr lang="en-US" sz="2800" dirty="0" smtClean="0">
                <a:solidFill>
                  <a:schemeClr val="bg1"/>
                </a:solidFill>
              </a:rPr>
              <a:t>of stakeholders in education in the use  of mobile technologies can promote </a:t>
            </a:r>
            <a:r>
              <a:rPr lang="en-US" sz="2800" dirty="0" smtClean="0">
                <a:solidFill>
                  <a:schemeClr val="bg1"/>
                </a:solidFill>
              </a:rPr>
              <a:t>efficient </a:t>
            </a:r>
            <a:r>
              <a:rPr lang="en-US" sz="2800" dirty="0" smtClean="0">
                <a:solidFill>
                  <a:schemeClr val="bg1"/>
                </a:solidFill>
              </a:rPr>
              <a:t>use of the technologies to enhance  teaching and learning in SHSs</a:t>
            </a:r>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Outline of Presentation</a:t>
            </a:r>
            <a:endParaRPr lang="en-US" sz="4800" b="1" dirty="0"/>
          </a:p>
        </p:txBody>
      </p:sp>
      <p:sp>
        <p:nvSpPr>
          <p:cNvPr id="3" name="Content Placeholder 2"/>
          <p:cNvSpPr>
            <a:spLocks noGrp="1"/>
          </p:cNvSpPr>
          <p:nvPr>
            <p:ph idx="1"/>
          </p:nvPr>
        </p:nvSpPr>
        <p:spPr>
          <a:xfrm>
            <a:off x="762000" y="1524000"/>
            <a:ext cx="7924800" cy="5029200"/>
          </a:xfrm>
        </p:spPr>
        <p:txBody>
          <a:bodyPr numCol="2">
            <a:normAutofit fontScale="92500" lnSpcReduction="20000"/>
          </a:bodyPr>
          <a:lstStyle/>
          <a:p>
            <a:pPr>
              <a:spcBef>
                <a:spcPts val="400"/>
              </a:spcBef>
              <a:buNone/>
            </a:pPr>
            <a:r>
              <a:rPr lang="en-US" sz="3400" b="1" dirty="0" smtClean="0">
                <a:solidFill>
                  <a:schemeClr val="bg1"/>
                </a:solidFill>
              </a:rPr>
              <a:t>INTRODUCTION</a:t>
            </a:r>
          </a:p>
          <a:p>
            <a:pPr marL="284163" indent="-284163">
              <a:spcBef>
                <a:spcPts val="400"/>
              </a:spcBef>
            </a:pPr>
            <a:r>
              <a:rPr lang="en-US" sz="3400" dirty="0" smtClean="0">
                <a:solidFill>
                  <a:schemeClr val="bg1"/>
                </a:solidFill>
              </a:rPr>
              <a:t>Statement of the Problem</a:t>
            </a:r>
          </a:p>
          <a:p>
            <a:pPr marL="284163" indent="-284163">
              <a:spcBef>
                <a:spcPts val="400"/>
              </a:spcBef>
            </a:pPr>
            <a:r>
              <a:rPr lang="en-US" sz="3400" dirty="0" smtClean="0">
                <a:solidFill>
                  <a:schemeClr val="bg1"/>
                </a:solidFill>
              </a:rPr>
              <a:t>Research Questions</a:t>
            </a:r>
          </a:p>
          <a:p>
            <a:pPr marL="284163" indent="-284163">
              <a:spcBef>
                <a:spcPts val="400"/>
              </a:spcBef>
            </a:pPr>
            <a:r>
              <a:rPr lang="en-US" sz="3400" dirty="0" smtClean="0">
                <a:solidFill>
                  <a:schemeClr val="bg1"/>
                </a:solidFill>
              </a:rPr>
              <a:t>Related Literature </a:t>
            </a:r>
          </a:p>
          <a:p>
            <a:pPr marL="284163" indent="-284163">
              <a:spcBef>
                <a:spcPts val="400"/>
              </a:spcBef>
            </a:pPr>
            <a:r>
              <a:rPr lang="en-US" sz="3400" dirty="0" smtClean="0">
                <a:solidFill>
                  <a:schemeClr val="bg1"/>
                </a:solidFill>
              </a:rPr>
              <a:t>Theoretical Framework</a:t>
            </a:r>
          </a:p>
          <a:p>
            <a:pPr marL="284163" indent="-284163">
              <a:spcBef>
                <a:spcPts val="400"/>
              </a:spcBef>
            </a:pPr>
            <a:endParaRPr lang="en-US" sz="1200" dirty="0">
              <a:solidFill>
                <a:schemeClr val="bg1"/>
              </a:solidFill>
            </a:endParaRPr>
          </a:p>
          <a:p>
            <a:pPr marL="284163" indent="-284163">
              <a:spcBef>
                <a:spcPts val="400"/>
              </a:spcBef>
              <a:buNone/>
            </a:pPr>
            <a:r>
              <a:rPr lang="en-US" sz="3400" b="1" dirty="0" smtClean="0">
                <a:solidFill>
                  <a:schemeClr val="bg1"/>
                </a:solidFill>
              </a:rPr>
              <a:t>METHODOLOGY</a:t>
            </a:r>
          </a:p>
          <a:p>
            <a:pPr marL="284163" indent="-284163">
              <a:spcBef>
                <a:spcPts val="400"/>
              </a:spcBef>
              <a:buNone/>
            </a:pPr>
            <a:endParaRPr lang="en-US" sz="3400" b="1" dirty="0" smtClean="0">
              <a:solidFill>
                <a:schemeClr val="bg1"/>
              </a:solidFill>
            </a:endParaRPr>
          </a:p>
          <a:p>
            <a:pPr marL="284163" indent="-284163">
              <a:spcBef>
                <a:spcPts val="400"/>
              </a:spcBef>
              <a:buNone/>
            </a:pPr>
            <a:endParaRPr lang="en-US" sz="3400" b="1" dirty="0" smtClean="0">
              <a:solidFill>
                <a:schemeClr val="bg1"/>
              </a:solidFill>
            </a:endParaRPr>
          </a:p>
          <a:p>
            <a:pPr marL="284163" indent="-284163">
              <a:spcBef>
                <a:spcPts val="400"/>
              </a:spcBef>
              <a:buNone/>
            </a:pPr>
            <a:endParaRPr lang="en-US" sz="3400" b="1" dirty="0" smtClean="0">
              <a:solidFill>
                <a:schemeClr val="bg1"/>
              </a:solidFill>
            </a:endParaRPr>
          </a:p>
          <a:p>
            <a:pPr marL="284163" indent="-284163">
              <a:spcBef>
                <a:spcPts val="400"/>
              </a:spcBef>
              <a:buNone/>
            </a:pPr>
            <a:r>
              <a:rPr lang="en-US" sz="3400" b="1" dirty="0" smtClean="0">
                <a:solidFill>
                  <a:schemeClr val="bg1"/>
                </a:solidFill>
              </a:rPr>
              <a:t>RESULT </a:t>
            </a:r>
            <a:r>
              <a:rPr lang="en-US" sz="3400" b="1" dirty="0">
                <a:solidFill>
                  <a:schemeClr val="bg1"/>
                </a:solidFill>
              </a:rPr>
              <a:t>OF THE </a:t>
            </a:r>
            <a:r>
              <a:rPr lang="en-US" sz="3400" b="1" dirty="0" smtClean="0">
                <a:solidFill>
                  <a:schemeClr val="bg1"/>
                </a:solidFill>
              </a:rPr>
              <a:t>STUDY</a:t>
            </a:r>
          </a:p>
          <a:p>
            <a:pPr marL="520700" indent="-284163">
              <a:spcBef>
                <a:spcPts val="400"/>
              </a:spcBef>
            </a:pPr>
            <a:r>
              <a:rPr lang="en-US" sz="3400" dirty="0" smtClean="0">
                <a:solidFill>
                  <a:schemeClr val="bg1"/>
                </a:solidFill>
              </a:rPr>
              <a:t>Key </a:t>
            </a:r>
            <a:r>
              <a:rPr lang="en-US" sz="3400" dirty="0">
                <a:solidFill>
                  <a:schemeClr val="bg1"/>
                </a:solidFill>
              </a:rPr>
              <a:t>findings and discussions</a:t>
            </a:r>
          </a:p>
          <a:p>
            <a:pPr marL="520700" indent="-284163">
              <a:spcBef>
                <a:spcPts val="400"/>
              </a:spcBef>
              <a:buNone/>
            </a:pPr>
            <a:endParaRPr lang="en-US" sz="1200" b="1" dirty="0" smtClean="0">
              <a:solidFill>
                <a:schemeClr val="bg1"/>
              </a:solidFill>
            </a:endParaRPr>
          </a:p>
          <a:p>
            <a:pPr marL="520700" indent="-284163">
              <a:spcBef>
                <a:spcPts val="400"/>
              </a:spcBef>
              <a:buNone/>
            </a:pPr>
            <a:r>
              <a:rPr lang="en-US" sz="3400" b="1" dirty="0" smtClean="0">
                <a:solidFill>
                  <a:schemeClr val="bg1"/>
                </a:solidFill>
              </a:rPr>
              <a:t>CONCLUSION</a:t>
            </a:r>
          </a:p>
          <a:p>
            <a:pPr marL="520700" indent="-284163">
              <a:spcBef>
                <a:spcPts val="400"/>
              </a:spcBef>
            </a:pPr>
            <a:r>
              <a:rPr lang="en-US" sz="3400" dirty="0">
                <a:solidFill>
                  <a:schemeClr val="bg1"/>
                </a:solidFill>
              </a:rPr>
              <a:t>Implications of the </a:t>
            </a:r>
            <a:r>
              <a:rPr lang="en-US" sz="3400" dirty="0" smtClean="0">
                <a:solidFill>
                  <a:schemeClr val="bg1"/>
                </a:solidFill>
              </a:rPr>
              <a:t>findings</a:t>
            </a:r>
          </a:p>
          <a:p>
            <a:pPr marL="520700" indent="-284163">
              <a:spcBef>
                <a:spcPts val="400"/>
              </a:spcBef>
            </a:pPr>
            <a:r>
              <a:rPr lang="en-US" sz="3400" dirty="0" smtClean="0">
                <a:solidFill>
                  <a:schemeClr val="bg1"/>
                </a:solidFill>
              </a:rPr>
              <a:t>Recommendations</a:t>
            </a:r>
            <a:endParaRPr lang="en-US" sz="3400"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sp>
        <p:nvSpPr>
          <p:cNvPr id="4" name="Date Placeholder 3"/>
          <p:cNvSpPr>
            <a:spLocks noGrp="1"/>
          </p:cNvSpPr>
          <p:nvPr>
            <p:ph type="dt" sz="half" idx="10"/>
          </p:nvPr>
        </p:nvSpPr>
        <p:spPr/>
        <p:txBody>
          <a:bodyPr/>
          <a:lstStyle/>
          <a:p>
            <a:fld id="{56F68E21-C135-4F59-985B-AFC1E3E7ED20}"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20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fade">
                                      <p:cBhvr>
                                        <p:cTn id="47" dur="20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20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Implications of the findings</a:t>
            </a:r>
            <a:endParaRPr lang="en-US" sz="4800" b="1" dirty="0"/>
          </a:p>
        </p:txBody>
      </p:sp>
      <p:sp>
        <p:nvSpPr>
          <p:cNvPr id="3" name="Content Placeholder 2"/>
          <p:cNvSpPr>
            <a:spLocks noGrp="1"/>
          </p:cNvSpPr>
          <p:nvPr>
            <p:ph idx="1"/>
          </p:nvPr>
        </p:nvSpPr>
        <p:spPr>
          <a:xfrm>
            <a:off x="762000" y="1521370"/>
            <a:ext cx="7924800" cy="4525963"/>
          </a:xfrm>
        </p:spPr>
        <p:txBody>
          <a:bodyPr numCol="1" spcCol="365760">
            <a:noAutofit/>
          </a:bodyPr>
          <a:lstStyle/>
          <a:p>
            <a:pPr marL="111125" indent="-111125" algn="just"/>
            <a:r>
              <a:rPr lang="en-US" sz="3000" dirty="0" smtClean="0">
                <a:solidFill>
                  <a:schemeClr val="bg1"/>
                </a:solidFill>
              </a:rPr>
              <a:t>Mobile phones would be much easier and less expensive to integrate into the teaching and learning curriculum.</a:t>
            </a:r>
          </a:p>
          <a:p>
            <a:pPr marL="111125" indent="-111125" algn="just"/>
            <a:r>
              <a:rPr lang="en-US" sz="3000" dirty="0" smtClean="0">
                <a:solidFill>
                  <a:schemeClr val="bg1"/>
                </a:solidFill>
              </a:rPr>
              <a:t>Both teachers and students want to learn at their own pace.</a:t>
            </a:r>
          </a:p>
          <a:p>
            <a:pPr marL="111125" indent="-111125" algn="just"/>
            <a:r>
              <a:rPr lang="en-US" sz="2850" dirty="0" smtClean="0">
                <a:solidFill>
                  <a:schemeClr val="bg1"/>
                </a:solidFill>
              </a:rPr>
              <a:t>Teachers and students perceive to use mobile technologies and also perceive that mobile technologies will be </a:t>
            </a:r>
            <a:r>
              <a:rPr lang="en-US" sz="2850" dirty="0" smtClean="0">
                <a:solidFill>
                  <a:schemeClr val="bg1"/>
                </a:solidFill>
              </a:rPr>
              <a:t>useful in the teaching and learning process. </a:t>
            </a:r>
            <a:endParaRPr lang="en-US" sz="2850" dirty="0" smtClean="0">
              <a:solidFill>
                <a:schemeClr val="bg1"/>
              </a:solidFill>
            </a:endParaRPr>
          </a:p>
        </p:txBody>
      </p:sp>
      <p:sp>
        <p:nvSpPr>
          <p:cNvPr id="4" name="Date Placeholder 3"/>
          <p:cNvSpPr>
            <a:spLocks noGrp="1"/>
          </p:cNvSpPr>
          <p:nvPr>
            <p:ph type="dt" sz="half" idx="10"/>
          </p:nvPr>
        </p:nvSpPr>
        <p:spPr/>
        <p:txBody>
          <a:bodyPr/>
          <a:lstStyle/>
          <a:p>
            <a:fld id="{BC6C02B7-63C2-41A7-AA52-C349CA626D38}"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Recommendations</a:t>
            </a:r>
            <a:endParaRPr lang="en-US" sz="4800" b="1" dirty="0"/>
          </a:p>
        </p:txBody>
      </p:sp>
      <p:sp>
        <p:nvSpPr>
          <p:cNvPr id="3" name="Content Placeholder 2"/>
          <p:cNvSpPr>
            <a:spLocks noGrp="1"/>
          </p:cNvSpPr>
          <p:nvPr>
            <p:ph idx="1"/>
          </p:nvPr>
        </p:nvSpPr>
        <p:spPr>
          <a:xfrm>
            <a:off x="152400" y="1521370"/>
            <a:ext cx="8763000" cy="4525963"/>
          </a:xfrm>
        </p:spPr>
        <p:txBody>
          <a:bodyPr numCol="2" spcCol="365760">
            <a:noAutofit/>
          </a:bodyPr>
          <a:lstStyle/>
          <a:p>
            <a:pPr marL="111125" indent="-111125" algn="just"/>
            <a:r>
              <a:rPr lang="en-US" sz="2750" dirty="0" smtClean="0">
                <a:solidFill>
                  <a:schemeClr val="bg1"/>
                </a:solidFill>
              </a:rPr>
              <a:t> The ban on mobile phone usage in SHSs should be lifted to give way for more objective considerations for mobile technologies into teaching and learning in SHSs in Ghana</a:t>
            </a:r>
          </a:p>
          <a:p>
            <a:pPr marL="111125" indent="-111125" algn="just"/>
            <a:r>
              <a:rPr lang="en-US" sz="2750" dirty="0" smtClean="0">
                <a:solidFill>
                  <a:schemeClr val="bg1"/>
                </a:solidFill>
              </a:rPr>
              <a:t> Retooling of teachers in Pedagogies in mobile technologies</a:t>
            </a:r>
            <a:endParaRPr lang="en-US" sz="2850" dirty="0" smtClean="0">
              <a:solidFill>
                <a:schemeClr val="bg1"/>
              </a:solidFill>
            </a:endParaRPr>
          </a:p>
          <a:p>
            <a:pPr marL="236538" indent="-236538" algn="just"/>
            <a:r>
              <a:rPr lang="en-US" sz="2850" dirty="0" smtClean="0">
                <a:solidFill>
                  <a:schemeClr val="bg1"/>
                </a:solidFill>
              </a:rPr>
              <a:t>INSET on integration </a:t>
            </a:r>
            <a:r>
              <a:rPr lang="en-US" sz="2850" dirty="0" smtClean="0">
                <a:solidFill>
                  <a:schemeClr val="bg1"/>
                </a:solidFill>
              </a:rPr>
              <a:t>for teachers, students and telecommunication companies on </a:t>
            </a:r>
            <a:r>
              <a:rPr lang="en-US" sz="2850" dirty="0" smtClean="0">
                <a:solidFill>
                  <a:schemeClr val="bg1"/>
                </a:solidFill>
              </a:rPr>
              <a:t>mobile technology </a:t>
            </a:r>
            <a:r>
              <a:rPr lang="en-US" sz="2850" dirty="0" smtClean="0">
                <a:solidFill>
                  <a:schemeClr val="bg1"/>
                </a:solidFill>
              </a:rPr>
              <a:t>for teaching </a:t>
            </a:r>
            <a:r>
              <a:rPr lang="en-US" sz="2850" dirty="0" smtClean="0">
                <a:solidFill>
                  <a:schemeClr val="bg1"/>
                </a:solidFill>
              </a:rPr>
              <a:t>and learning at </a:t>
            </a:r>
            <a:r>
              <a:rPr lang="en-US" sz="2850" dirty="0" smtClean="0">
                <a:solidFill>
                  <a:schemeClr val="bg1"/>
                </a:solidFill>
              </a:rPr>
              <a:t>SHS </a:t>
            </a:r>
            <a:r>
              <a:rPr lang="en-US" sz="2850" dirty="0" smtClean="0">
                <a:solidFill>
                  <a:schemeClr val="bg1"/>
                </a:solidFill>
              </a:rPr>
              <a:t>level very </a:t>
            </a:r>
            <a:r>
              <a:rPr lang="en-US" sz="2850" dirty="0" smtClean="0">
                <a:solidFill>
                  <a:schemeClr val="bg1"/>
                </a:solidFill>
              </a:rPr>
              <a:t>important</a:t>
            </a:r>
            <a:r>
              <a:rPr lang="en-US" sz="2850" dirty="0" smtClean="0">
                <a:solidFill>
                  <a:schemeClr val="bg1"/>
                </a:solidFill>
              </a:rPr>
              <a:t>. </a:t>
            </a:r>
            <a:endParaRPr lang="en-US" sz="2850" dirty="0" smtClean="0">
              <a:solidFill>
                <a:schemeClr val="bg1"/>
              </a:solidFill>
            </a:endParaRPr>
          </a:p>
          <a:p>
            <a:pPr marL="236538" indent="-236538" algn="just"/>
            <a:r>
              <a:rPr lang="en-US" sz="2850" dirty="0" smtClean="0">
                <a:solidFill>
                  <a:schemeClr val="bg1"/>
                </a:solidFill>
              </a:rPr>
              <a:t>Future researchers	 investigate the use of mobile technologies in improving adult literacy.</a:t>
            </a:r>
            <a:endParaRPr lang="en-US" sz="2850" dirty="0" smtClean="0">
              <a:solidFill>
                <a:schemeClr val="bg1"/>
              </a:solidFill>
            </a:endParaRPr>
          </a:p>
        </p:txBody>
      </p:sp>
      <p:sp>
        <p:nvSpPr>
          <p:cNvPr id="4" name="Date Placeholder 3"/>
          <p:cNvSpPr>
            <a:spLocks noGrp="1"/>
          </p:cNvSpPr>
          <p:nvPr>
            <p:ph type="dt" sz="half" idx="10"/>
          </p:nvPr>
        </p:nvSpPr>
        <p:spPr/>
        <p:txBody>
          <a:bodyPr/>
          <a:lstStyle/>
          <a:p>
            <a:fld id="{5D5A4C9E-A970-4D0D-82F4-7494FB3723F1}"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effectLst/>
              <a:uLnTx/>
              <a:uFillTx/>
              <a:latin typeface="+mn-lt"/>
              <a:ea typeface="+mn-ea"/>
              <a:cs typeface="+mn-cs"/>
            </a:endParaRPr>
          </a:p>
        </p:txBody>
      </p:sp>
      <p:grpSp>
        <p:nvGrpSpPr>
          <p:cNvPr id="24" name="Group 23"/>
          <p:cNvGrpSpPr/>
          <p:nvPr/>
        </p:nvGrpSpPr>
        <p:grpSpPr>
          <a:xfrm>
            <a:off x="0" y="0"/>
            <a:ext cx="9159240" cy="6858000"/>
            <a:chOff x="0" y="0"/>
            <a:chExt cx="9159240" cy="6858000"/>
          </a:xfrm>
        </p:grpSpPr>
        <p:sp>
          <p:nvSpPr>
            <p:cNvPr id="17" name="TextBox 16"/>
            <p:cNvSpPr txBox="1"/>
            <p:nvPr/>
          </p:nvSpPr>
          <p:spPr>
            <a:xfrm>
              <a:off x="0" y="0"/>
              <a:ext cx="7406640" cy="6858000"/>
            </a:xfrm>
            <a:prstGeom prst="rect">
              <a:avLst/>
            </a:prstGeom>
            <a:solidFill>
              <a:schemeClr val="bg1"/>
            </a:solid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TextBox 6"/>
            <p:cNvSpPr txBox="1"/>
            <p:nvPr/>
          </p:nvSpPr>
          <p:spPr>
            <a:xfrm>
              <a:off x="2971800" y="5425966"/>
              <a:ext cx="533400" cy="369332"/>
            </a:xfrm>
            <a:prstGeom prst="rect">
              <a:avLst/>
            </a:prstGeom>
            <a:solidFill>
              <a:schemeClr val="bg1"/>
            </a:solidFill>
          </p:spPr>
          <p:txBody>
            <a:bodyPr wrap="square" rtlCol="0">
              <a:spAutoFit/>
            </a:bodyPr>
            <a:lstStyle/>
            <a:p>
              <a:endParaRPr lang="en-US" dirty="0"/>
            </a:p>
          </p:txBody>
        </p:sp>
        <p:grpSp>
          <p:nvGrpSpPr>
            <p:cNvPr id="19" name="Group 18"/>
            <p:cNvGrpSpPr/>
            <p:nvPr/>
          </p:nvGrpSpPr>
          <p:grpSpPr>
            <a:xfrm>
              <a:off x="0" y="3458556"/>
              <a:ext cx="4495800" cy="3399444"/>
              <a:chOff x="0" y="3458556"/>
              <a:chExt cx="4495800" cy="3399444"/>
            </a:xfrm>
          </p:grpSpPr>
          <p:pic>
            <p:nvPicPr>
              <p:cNvPr id="16" name="Picture 2" descr="http://www.m62.net/wp-content/uploads/2010/09/florist-background-slide-template-550x412.jpg"/>
              <p:cNvPicPr>
                <a:picLocks noChangeAspect="1" noChangeArrowheads="1"/>
              </p:cNvPicPr>
              <p:nvPr/>
            </p:nvPicPr>
            <p:blipFill>
              <a:blip r:embed="rId2" cstate="print"/>
              <a:srcRect r="17479"/>
              <a:stretch>
                <a:fillRect/>
              </a:stretch>
            </p:blipFill>
            <p:spPr bwMode="auto">
              <a:xfrm>
                <a:off x="0" y="3458556"/>
                <a:ext cx="3744889" cy="3399444"/>
              </a:xfrm>
              <a:prstGeom prst="rect">
                <a:avLst/>
              </a:prstGeom>
              <a:noFill/>
            </p:spPr>
          </p:pic>
          <p:sp>
            <p:nvSpPr>
              <p:cNvPr id="18" name="TextBox 17"/>
              <p:cNvSpPr txBox="1"/>
              <p:nvPr/>
            </p:nvSpPr>
            <p:spPr>
              <a:xfrm>
                <a:off x="502920" y="3505200"/>
                <a:ext cx="3992880" cy="457200"/>
              </a:xfrm>
              <a:custGeom>
                <a:avLst/>
                <a:gdLst>
                  <a:gd name="connsiteX0" fmla="*/ 0 w 3840480"/>
                  <a:gd name="connsiteY0" fmla="*/ 0 h 457200"/>
                  <a:gd name="connsiteX1" fmla="*/ 3840480 w 3840480"/>
                  <a:gd name="connsiteY1" fmla="*/ 0 h 457200"/>
                  <a:gd name="connsiteX2" fmla="*/ 3840480 w 3840480"/>
                  <a:gd name="connsiteY2" fmla="*/ 457200 h 457200"/>
                  <a:gd name="connsiteX3" fmla="*/ 0 w 3840480"/>
                  <a:gd name="connsiteY3" fmla="*/ 457200 h 457200"/>
                  <a:gd name="connsiteX4" fmla="*/ 0 w 3840480"/>
                  <a:gd name="connsiteY4" fmla="*/ 0 h 457200"/>
                  <a:gd name="connsiteX0" fmla="*/ 0 w 3840480"/>
                  <a:gd name="connsiteY0" fmla="*/ 0 h 457200"/>
                  <a:gd name="connsiteX1" fmla="*/ 3840480 w 3840480"/>
                  <a:gd name="connsiteY1" fmla="*/ 0 h 457200"/>
                  <a:gd name="connsiteX2" fmla="*/ 3840480 w 3840480"/>
                  <a:gd name="connsiteY2" fmla="*/ 457200 h 457200"/>
                  <a:gd name="connsiteX3" fmla="*/ 0 w 3840480"/>
                  <a:gd name="connsiteY3" fmla="*/ 457200 h 457200"/>
                  <a:gd name="connsiteX4" fmla="*/ 0 w 3840480"/>
                  <a:gd name="connsiteY4" fmla="*/ 0 h 457200"/>
                  <a:gd name="connsiteX0" fmla="*/ 1524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152400 w 3992880"/>
                  <a:gd name="connsiteY4" fmla="*/ 0 h 457200"/>
                  <a:gd name="connsiteX0" fmla="*/ 4572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457200 w 3992880"/>
                  <a:gd name="connsiteY4" fmla="*/ 0 h 457200"/>
                  <a:gd name="connsiteX0" fmla="*/ 4572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457200 w 3992880"/>
                  <a:gd name="connsiteY4" fmla="*/ 0 h 457200"/>
                  <a:gd name="connsiteX0" fmla="*/ 2286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228600 w 3992880"/>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2880" h="457200">
                    <a:moveTo>
                      <a:pt x="228600" y="0"/>
                    </a:moveTo>
                    <a:lnTo>
                      <a:pt x="3992880" y="0"/>
                    </a:lnTo>
                    <a:lnTo>
                      <a:pt x="3992880" y="457200"/>
                    </a:lnTo>
                    <a:lnTo>
                      <a:pt x="152400" y="457200"/>
                    </a:lnTo>
                    <a:cubicBezTo>
                      <a:pt x="0" y="320040"/>
                      <a:pt x="228600" y="152400"/>
                      <a:pt x="228600" y="0"/>
                    </a:cubicBezTo>
                    <a:close/>
                  </a:path>
                </a:pathLst>
              </a:custGeom>
              <a:solidFill>
                <a:schemeClr val="bg1"/>
              </a:solid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grpSp>
        <p:grpSp>
          <p:nvGrpSpPr>
            <p:cNvPr id="21" name="Group 20"/>
            <p:cNvGrpSpPr/>
            <p:nvPr/>
          </p:nvGrpSpPr>
          <p:grpSpPr>
            <a:xfrm rot="10800000">
              <a:off x="4663440" y="0"/>
              <a:ext cx="4495800" cy="3399444"/>
              <a:chOff x="0" y="3458556"/>
              <a:chExt cx="4495800" cy="3399444"/>
            </a:xfrm>
          </p:grpSpPr>
          <p:pic>
            <p:nvPicPr>
              <p:cNvPr id="22" name="Picture 2" descr="http://www.m62.net/wp-content/uploads/2010/09/florist-background-slide-template-550x412.jpg"/>
              <p:cNvPicPr>
                <a:picLocks noChangeAspect="1" noChangeArrowheads="1"/>
              </p:cNvPicPr>
              <p:nvPr/>
            </p:nvPicPr>
            <p:blipFill>
              <a:blip r:embed="rId2" cstate="print"/>
              <a:srcRect r="17479"/>
              <a:stretch>
                <a:fillRect/>
              </a:stretch>
            </p:blipFill>
            <p:spPr bwMode="auto">
              <a:xfrm>
                <a:off x="0" y="3458556"/>
                <a:ext cx="3744889" cy="3399444"/>
              </a:xfrm>
              <a:prstGeom prst="rect">
                <a:avLst/>
              </a:prstGeom>
              <a:noFill/>
            </p:spPr>
          </p:pic>
          <p:sp>
            <p:nvSpPr>
              <p:cNvPr id="23" name="TextBox 22"/>
              <p:cNvSpPr txBox="1"/>
              <p:nvPr/>
            </p:nvSpPr>
            <p:spPr>
              <a:xfrm>
                <a:off x="502920" y="3505200"/>
                <a:ext cx="3992880" cy="457200"/>
              </a:xfrm>
              <a:custGeom>
                <a:avLst/>
                <a:gdLst>
                  <a:gd name="connsiteX0" fmla="*/ 0 w 3840480"/>
                  <a:gd name="connsiteY0" fmla="*/ 0 h 457200"/>
                  <a:gd name="connsiteX1" fmla="*/ 3840480 w 3840480"/>
                  <a:gd name="connsiteY1" fmla="*/ 0 h 457200"/>
                  <a:gd name="connsiteX2" fmla="*/ 3840480 w 3840480"/>
                  <a:gd name="connsiteY2" fmla="*/ 457200 h 457200"/>
                  <a:gd name="connsiteX3" fmla="*/ 0 w 3840480"/>
                  <a:gd name="connsiteY3" fmla="*/ 457200 h 457200"/>
                  <a:gd name="connsiteX4" fmla="*/ 0 w 3840480"/>
                  <a:gd name="connsiteY4" fmla="*/ 0 h 457200"/>
                  <a:gd name="connsiteX0" fmla="*/ 0 w 3840480"/>
                  <a:gd name="connsiteY0" fmla="*/ 0 h 457200"/>
                  <a:gd name="connsiteX1" fmla="*/ 3840480 w 3840480"/>
                  <a:gd name="connsiteY1" fmla="*/ 0 h 457200"/>
                  <a:gd name="connsiteX2" fmla="*/ 3840480 w 3840480"/>
                  <a:gd name="connsiteY2" fmla="*/ 457200 h 457200"/>
                  <a:gd name="connsiteX3" fmla="*/ 0 w 3840480"/>
                  <a:gd name="connsiteY3" fmla="*/ 457200 h 457200"/>
                  <a:gd name="connsiteX4" fmla="*/ 0 w 3840480"/>
                  <a:gd name="connsiteY4" fmla="*/ 0 h 457200"/>
                  <a:gd name="connsiteX0" fmla="*/ 1524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152400 w 3992880"/>
                  <a:gd name="connsiteY4" fmla="*/ 0 h 457200"/>
                  <a:gd name="connsiteX0" fmla="*/ 4572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457200 w 3992880"/>
                  <a:gd name="connsiteY4" fmla="*/ 0 h 457200"/>
                  <a:gd name="connsiteX0" fmla="*/ 4572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457200 w 3992880"/>
                  <a:gd name="connsiteY4" fmla="*/ 0 h 457200"/>
                  <a:gd name="connsiteX0" fmla="*/ 228600 w 3992880"/>
                  <a:gd name="connsiteY0" fmla="*/ 0 h 457200"/>
                  <a:gd name="connsiteX1" fmla="*/ 3992880 w 3992880"/>
                  <a:gd name="connsiteY1" fmla="*/ 0 h 457200"/>
                  <a:gd name="connsiteX2" fmla="*/ 3992880 w 3992880"/>
                  <a:gd name="connsiteY2" fmla="*/ 457200 h 457200"/>
                  <a:gd name="connsiteX3" fmla="*/ 152400 w 3992880"/>
                  <a:gd name="connsiteY3" fmla="*/ 457200 h 457200"/>
                  <a:gd name="connsiteX4" fmla="*/ 228600 w 3992880"/>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2880" h="457200">
                    <a:moveTo>
                      <a:pt x="228600" y="0"/>
                    </a:moveTo>
                    <a:lnTo>
                      <a:pt x="3992880" y="0"/>
                    </a:lnTo>
                    <a:lnTo>
                      <a:pt x="3992880" y="457200"/>
                    </a:lnTo>
                    <a:lnTo>
                      <a:pt x="152400" y="457200"/>
                    </a:lnTo>
                    <a:cubicBezTo>
                      <a:pt x="0" y="320040"/>
                      <a:pt x="228600" y="152400"/>
                      <a:pt x="228600" y="0"/>
                    </a:cubicBezTo>
                    <a:close/>
                  </a:path>
                </a:pathLst>
              </a:custGeom>
              <a:solidFill>
                <a:schemeClr val="bg1"/>
              </a:solid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grpSp>
      </p:grpSp>
      <p:sp>
        <p:nvSpPr>
          <p:cNvPr id="6" name="Title 1"/>
          <p:cNvSpPr txBox="1">
            <a:spLocks/>
          </p:cNvSpPr>
          <p:nvPr/>
        </p:nvSpPr>
        <p:spPr>
          <a:xfrm>
            <a:off x="990600" y="2667000"/>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800" b="1" i="0" u="none" strike="noStrike" kern="1200" cap="none" spc="0" normalizeH="0" baseline="0" noProof="0" dirty="0" smtClean="0">
                <a:ln>
                  <a:noFill/>
                </a:ln>
                <a:effectLst>
                  <a:outerShdw blurRad="38100" dist="38100" dir="2700000" algn="tl">
                    <a:srgbClr val="000000">
                      <a:alpha val="43137"/>
                    </a:srgbClr>
                  </a:outerShdw>
                </a:effectLst>
                <a:uLnTx/>
                <a:uFillTx/>
                <a:latin typeface="Script MT Bold" pitchFamily="66" charset="0"/>
                <a:ea typeface="+mj-ea"/>
                <a:cs typeface="+mj-cs"/>
              </a:rPr>
              <a:t>Thank you.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INTRODUCTION</a:t>
            </a:r>
            <a:endParaRPr lang="en-US" sz="4800" b="1" dirty="0"/>
          </a:p>
        </p:txBody>
      </p:sp>
      <p:sp>
        <p:nvSpPr>
          <p:cNvPr id="3" name="Content Placeholder 2"/>
          <p:cNvSpPr>
            <a:spLocks noGrp="1"/>
          </p:cNvSpPr>
          <p:nvPr>
            <p:ph idx="1"/>
          </p:nvPr>
        </p:nvSpPr>
        <p:spPr>
          <a:xfrm>
            <a:off x="762000" y="1600200"/>
            <a:ext cx="7924800" cy="4525963"/>
          </a:xfrm>
        </p:spPr>
        <p:txBody>
          <a:bodyPr>
            <a:normAutofit fontScale="92500" lnSpcReduction="20000"/>
          </a:bodyPr>
          <a:lstStyle/>
          <a:p>
            <a:pPr algn="just"/>
            <a:r>
              <a:rPr lang="en-US" dirty="0" smtClean="0">
                <a:solidFill>
                  <a:schemeClr val="bg1"/>
                </a:solidFill>
              </a:rPr>
              <a:t>Mobile technologies continue to transform pedagogies.</a:t>
            </a:r>
          </a:p>
          <a:p>
            <a:pPr algn="just"/>
            <a:r>
              <a:rPr lang="en-US" dirty="0" smtClean="0">
                <a:solidFill>
                  <a:schemeClr val="bg1"/>
                </a:solidFill>
              </a:rPr>
              <a:t>Educational policies on technology use help to enhance pedagogies or slow down progress</a:t>
            </a:r>
          </a:p>
          <a:p>
            <a:pPr algn="just"/>
            <a:r>
              <a:rPr lang="en-US" dirty="0" smtClean="0">
                <a:solidFill>
                  <a:schemeClr val="bg1"/>
                </a:solidFill>
              </a:rPr>
              <a:t>Government of Ghana promotes ICT integration in Schools through projects like One Laptop per child, Building of ICT infrastructure for schools, providing ICT training for in-service teachers (in partnership with Indian Government)</a:t>
            </a:r>
          </a:p>
          <a:p>
            <a:pPr algn="just"/>
            <a:r>
              <a:rPr lang="en-US" dirty="0" smtClean="0">
                <a:solidFill>
                  <a:schemeClr val="bg1"/>
                </a:solidFill>
              </a:rPr>
              <a:t>However, perceptions of teachers and students on mobile technology </a:t>
            </a:r>
            <a:r>
              <a:rPr lang="en-US" dirty="0" smtClean="0">
                <a:solidFill>
                  <a:schemeClr val="bg1"/>
                </a:solidFill>
              </a:rPr>
              <a:t>seem to </a:t>
            </a:r>
            <a:r>
              <a:rPr lang="en-US" dirty="0" smtClean="0">
                <a:solidFill>
                  <a:schemeClr val="bg1"/>
                </a:solidFill>
              </a:rPr>
              <a:t>vary.</a:t>
            </a:r>
          </a:p>
        </p:txBody>
      </p:sp>
      <p:sp>
        <p:nvSpPr>
          <p:cNvPr id="4" name="Date Placeholder 3"/>
          <p:cNvSpPr>
            <a:spLocks noGrp="1"/>
          </p:cNvSpPr>
          <p:nvPr>
            <p:ph type="dt" sz="half" idx="10"/>
          </p:nvPr>
        </p:nvSpPr>
        <p:spPr/>
        <p:txBody>
          <a:bodyPr/>
          <a:lstStyle/>
          <a:p>
            <a:fld id="{5DDBA3C8-27AD-4CC8-9C5D-E368254D41FF}"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Statement of the Problem</a:t>
            </a:r>
            <a:endParaRPr lang="en-US" sz="4800" b="1" dirty="0"/>
          </a:p>
        </p:txBody>
      </p:sp>
      <p:sp>
        <p:nvSpPr>
          <p:cNvPr id="3" name="Content Placeholder 2"/>
          <p:cNvSpPr>
            <a:spLocks noGrp="1"/>
          </p:cNvSpPr>
          <p:nvPr>
            <p:ph idx="1"/>
          </p:nvPr>
        </p:nvSpPr>
        <p:spPr>
          <a:xfrm>
            <a:off x="762000" y="1524000"/>
            <a:ext cx="7924800" cy="4953000"/>
          </a:xfrm>
        </p:spPr>
        <p:txBody>
          <a:bodyPr>
            <a:noAutofit/>
          </a:bodyPr>
          <a:lstStyle/>
          <a:p>
            <a:pPr algn="just"/>
            <a:r>
              <a:rPr lang="en-US" sz="2800" b="1" dirty="0" smtClean="0">
                <a:solidFill>
                  <a:schemeClr val="bg1"/>
                </a:solidFill>
              </a:rPr>
              <a:t>Limited knowledge </a:t>
            </a:r>
            <a:r>
              <a:rPr lang="en-US" sz="2800" dirty="0" smtClean="0">
                <a:solidFill>
                  <a:schemeClr val="bg1"/>
                </a:solidFill>
              </a:rPr>
              <a:t>in the efficient use of mobile Technology for teaching and learning by </a:t>
            </a:r>
            <a:r>
              <a:rPr lang="en-US" sz="2800" dirty="0" smtClean="0">
                <a:solidFill>
                  <a:schemeClr val="bg1"/>
                </a:solidFill>
              </a:rPr>
              <a:t>most Senior </a:t>
            </a:r>
            <a:r>
              <a:rPr lang="en-US" sz="2800" dirty="0" smtClean="0">
                <a:solidFill>
                  <a:schemeClr val="bg1"/>
                </a:solidFill>
              </a:rPr>
              <a:t>High School (SHS) tutors.</a:t>
            </a:r>
          </a:p>
          <a:p>
            <a:pPr algn="just"/>
            <a:r>
              <a:rPr lang="en-US" sz="2800" b="1" dirty="0" smtClean="0">
                <a:solidFill>
                  <a:schemeClr val="bg1"/>
                </a:solidFill>
              </a:rPr>
              <a:t>Ban</a:t>
            </a:r>
            <a:r>
              <a:rPr lang="en-US" sz="2800" dirty="0" smtClean="0">
                <a:solidFill>
                  <a:schemeClr val="bg1"/>
                </a:solidFill>
              </a:rPr>
              <a:t> on mobile phone use in SHS </a:t>
            </a:r>
          </a:p>
          <a:p>
            <a:pPr algn="just"/>
            <a:r>
              <a:rPr lang="en-US" sz="2800" b="1" dirty="0" smtClean="0">
                <a:solidFill>
                  <a:schemeClr val="bg1"/>
                </a:solidFill>
              </a:rPr>
              <a:t>Perception </a:t>
            </a:r>
            <a:r>
              <a:rPr lang="en-US" sz="2800" dirty="0" smtClean="0">
                <a:solidFill>
                  <a:schemeClr val="bg1"/>
                </a:solidFill>
              </a:rPr>
              <a:t>that</a:t>
            </a:r>
            <a:r>
              <a:rPr lang="en-US" sz="2800" b="1" dirty="0" smtClean="0">
                <a:solidFill>
                  <a:schemeClr val="bg1"/>
                </a:solidFill>
              </a:rPr>
              <a:t> </a:t>
            </a:r>
            <a:r>
              <a:rPr lang="en-US" sz="2800" dirty="0" smtClean="0">
                <a:solidFill>
                  <a:schemeClr val="bg1"/>
                </a:solidFill>
              </a:rPr>
              <a:t>mobile phone use by SHS students causing poor academic performance of students</a:t>
            </a:r>
          </a:p>
          <a:p>
            <a:pPr algn="just"/>
            <a:r>
              <a:rPr lang="en-US" sz="2800" b="1" dirty="0" smtClean="0">
                <a:solidFill>
                  <a:schemeClr val="bg1"/>
                </a:solidFill>
              </a:rPr>
              <a:t>Paradigm shift: </a:t>
            </a:r>
            <a:r>
              <a:rPr lang="en-US" sz="2800" dirty="0" smtClean="0">
                <a:solidFill>
                  <a:schemeClr val="bg1"/>
                </a:solidFill>
              </a:rPr>
              <a:t>Mobile phone use by SHS students will allow learning to be </a:t>
            </a:r>
            <a:r>
              <a:rPr lang="en-US" sz="2800" b="1" dirty="0" smtClean="0">
                <a:solidFill>
                  <a:schemeClr val="bg1"/>
                </a:solidFill>
              </a:rPr>
              <a:t>fun </a:t>
            </a:r>
            <a:r>
              <a:rPr lang="en-US" sz="2800" dirty="0" smtClean="0">
                <a:solidFill>
                  <a:schemeClr val="bg1"/>
                </a:solidFill>
              </a:rPr>
              <a:t>and </a:t>
            </a:r>
            <a:r>
              <a:rPr lang="en-US" sz="2800" b="1" dirty="0" smtClean="0">
                <a:solidFill>
                  <a:schemeClr val="bg1"/>
                </a:solidFill>
              </a:rPr>
              <a:t>interactive</a:t>
            </a:r>
            <a:r>
              <a:rPr lang="en-US" sz="2800" dirty="0" smtClean="0">
                <a:solidFill>
                  <a:schemeClr val="bg1"/>
                </a:solidFill>
              </a:rPr>
              <a:t> (Director ICT, GES) </a:t>
            </a:r>
          </a:p>
        </p:txBody>
      </p:sp>
      <p:sp>
        <p:nvSpPr>
          <p:cNvPr id="4" name="Date Placeholder 3"/>
          <p:cNvSpPr>
            <a:spLocks noGrp="1"/>
          </p:cNvSpPr>
          <p:nvPr>
            <p:ph type="dt" sz="half" idx="10"/>
          </p:nvPr>
        </p:nvSpPr>
        <p:spPr/>
        <p:txBody>
          <a:bodyPr/>
          <a:lstStyle/>
          <a:p>
            <a:fld id="{DFCD8503-D9F2-48DE-95F7-9D14DCCA04B5}"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Statement of the Problem</a:t>
            </a:r>
            <a:endParaRPr lang="en-US" sz="4800" b="1" dirty="0"/>
          </a:p>
        </p:txBody>
      </p:sp>
      <p:sp>
        <p:nvSpPr>
          <p:cNvPr id="3" name="Content Placeholder 2"/>
          <p:cNvSpPr>
            <a:spLocks noGrp="1"/>
          </p:cNvSpPr>
          <p:nvPr>
            <p:ph idx="1"/>
          </p:nvPr>
        </p:nvSpPr>
        <p:spPr>
          <a:xfrm>
            <a:off x="762000" y="1524000"/>
            <a:ext cx="7924800" cy="4953000"/>
          </a:xfrm>
        </p:spPr>
        <p:txBody>
          <a:bodyPr>
            <a:noAutofit/>
          </a:bodyPr>
          <a:lstStyle/>
          <a:p>
            <a:pPr algn="just"/>
            <a:r>
              <a:rPr lang="en-US" sz="2800" dirty="0" smtClean="0">
                <a:solidFill>
                  <a:schemeClr val="bg1"/>
                </a:solidFill>
              </a:rPr>
              <a:t>Despite the value of mobile phone technology </a:t>
            </a:r>
            <a:r>
              <a:rPr lang="en-US" sz="2800" dirty="0" smtClean="0">
                <a:solidFill>
                  <a:schemeClr val="bg1"/>
                </a:solidFill>
              </a:rPr>
              <a:t>in </a:t>
            </a:r>
            <a:r>
              <a:rPr lang="en-US" sz="2800" dirty="0" smtClean="0">
                <a:solidFill>
                  <a:schemeClr val="bg1"/>
                </a:solidFill>
              </a:rPr>
              <a:t>education, its integration to augment teaching and learning in SHS appear to be untapped</a:t>
            </a:r>
          </a:p>
          <a:p>
            <a:pPr algn="just"/>
            <a:r>
              <a:rPr lang="en-US" sz="2800" dirty="0" smtClean="0">
                <a:solidFill>
                  <a:schemeClr val="bg1"/>
                </a:solidFill>
              </a:rPr>
              <a:t>The research therefore seek to explore teachers and students perception on mobile phone technology to facilitate teaching and learning in SHSs in </a:t>
            </a:r>
            <a:r>
              <a:rPr lang="en-US" sz="2800" dirty="0" smtClean="0">
                <a:solidFill>
                  <a:schemeClr val="bg1"/>
                </a:solidFill>
              </a:rPr>
              <a:t>the Cape Coast </a:t>
            </a:r>
            <a:r>
              <a:rPr lang="en-US" sz="2800" dirty="0" smtClean="0">
                <a:solidFill>
                  <a:schemeClr val="bg1"/>
                </a:solidFill>
              </a:rPr>
              <a:t>Metropolis </a:t>
            </a:r>
            <a:r>
              <a:rPr lang="en-US" sz="2800" dirty="0" smtClean="0">
                <a:solidFill>
                  <a:schemeClr val="bg1"/>
                </a:solidFill>
              </a:rPr>
              <a:t>of</a:t>
            </a:r>
            <a:r>
              <a:rPr lang="en-US" sz="2800" dirty="0" smtClean="0">
                <a:solidFill>
                  <a:schemeClr val="bg1"/>
                </a:solidFill>
              </a:rPr>
              <a:t> </a:t>
            </a:r>
            <a:r>
              <a:rPr lang="en-US" sz="2800" dirty="0" smtClean="0">
                <a:solidFill>
                  <a:schemeClr val="bg1"/>
                </a:solidFill>
              </a:rPr>
              <a:t>Ghana</a:t>
            </a:r>
            <a:endParaRPr lang="en-US" sz="2800" dirty="0">
              <a:solidFill>
                <a:schemeClr val="bg1"/>
              </a:solidFill>
            </a:endParaRPr>
          </a:p>
          <a:p>
            <a:pPr algn="just"/>
            <a:endParaRPr lang="en-US" sz="2400" dirty="0">
              <a:solidFill>
                <a:schemeClr val="bg1"/>
              </a:solidFill>
            </a:endParaRPr>
          </a:p>
        </p:txBody>
      </p:sp>
      <p:sp>
        <p:nvSpPr>
          <p:cNvPr id="4" name="Date Placeholder 3"/>
          <p:cNvSpPr>
            <a:spLocks noGrp="1"/>
          </p:cNvSpPr>
          <p:nvPr>
            <p:ph type="dt" sz="half" idx="10"/>
          </p:nvPr>
        </p:nvSpPr>
        <p:spPr/>
        <p:txBody>
          <a:bodyPr/>
          <a:lstStyle/>
          <a:p>
            <a:fld id="{DFCD8503-D9F2-48DE-95F7-9D14DCCA04B5}"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36638"/>
          </a:xfrm>
        </p:spPr>
        <p:txBody>
          <a:bodyPr>
            <a:normAutofit/>
          </a:bodyPr>
          <a:lstStyle/>
          <a:p>
            <a:r>
              <a:rPr lang="en-US" sz="4800" b="1" dirty="0" smtClean="0"/>
              <a:t>Research Questions</a:t>
            </a:r>
            <a:endParaRPr lang="en-US" sz="4800" b="1" dirty="0"/>
          </a:p>
        </p:txBody>
      </p:sp>
      <p:sp>
        <p:nvSpPr>
          <p:cNvPr id="3" name="Content Placeholder 2"/>
          <p:cNvSpPr>
            <a:spLocks noGrp="1"/>
          </p:cNvSpPr>
          <p:nvPr>
            <p:ph idx="1"/>
          </p:nvPr>
        </p:nvSpPr>
        <p:spPr>
          <a:xfrm>
            <a:off x="762000" y="1524000"/>
            <a:ext cx="7924800" cy="4953000"/>
          </a:xfrm>
        </p:spPr>
        <p:txBody>
          <a:bodyPr>
            <a:normAutofit fontScale="85000" lnSpcReduction="10000"/>
          </a:bodyPr>
          <a:lstStyle/>
          <a:p>
            <a:pPr lvl="0" algn="just"/>
            <a:r>
              <a:rPr lang="en-US" sz="2800" dirty="0" smtClean="0">
                <a:solidFill>
                  <a:schemeClr val="bg1"/>
                </a:solidFill>
              </a:rPr>
              <a:t>What are the differences in device ownership among teachers and students? </a:t>
            </a:r>
          </a:p>
          <a:p>
            <a:pPr lvl="0" algn="just"/>
            <a:endParaRPr lang="en-US" sz="1300" dirty="0" smtClean="0">
              <a:solidFill>
                <a:schemeClr val="bg1"/>
              </a:solidFill>
            </a:endParaRPr>
          </a:p>
          <a:p>
            <a:pPr lvl="0" algn="just"/>
            <a:r>
              <a:rPr lang="en-GB" sz="2800" dirty="0" smtClean="0">
                <a:solidFill>
                  <a:schemeClr val="bg1"/>
                </a:solidFill>
              </a:rPr>
              <a:t>What are the perceptions of teachers towards the use of mobile technology in the teaching and learning in SHS? </a:t>
            </a:r>
          </a:p>
          <a:p>
            <a:pPr lvl="0" algn="just"/>
            <a:endParaRPr lang="en-US" sz="1200" dirty="0" smtClean="0">
              <a:solidFill>
                <a:schemeClr val="bg1"/>
              </a:solidFill>
            </a:endParaRPr>
          </a:p>
          <a:p>
            <a:pPr lvl="0" algn="just"/>
            <a:r>
              <a:rPr lang="en-GB" sz="2800" dirty="0" smtClean="0">
                <a:solidFill>
                  <a:schemeClr val="bg1"/>
                </a:solidFill>
              </a:rPr>
              <a:t>What are the perceptions of students towards the use of mobile technology in the teaching and learning in SHS?</a:t>
            </a:r>
          </a:p>
          <a:p>
            <a:pPr lvl="0" algn="just"/>
            <a:endParaRPr lang="en-GB" sz="1200" dirty="0" smtClean="0">
              <a:solidFill>
                <a:schemeClr val="bg1"/>
              </a:solidFill>
            </a:endParaRPr>
          </a:p>
          <a:p>
            <a:pPr lvl="0" algn="just"/>
            <a:r>
              <a:rPr lang="en-GB" sz="2800" dirty="0" smtClean="0">
                <a:solidFill>
                  <a:schemeClr val="bg1"/>
                </a:solidFill>
              </a:rPr>
              <a:t>How do the perceptions of </a:t>
            </a:r>
            <a:r>
              <a:rPr lang="en-GB" sz="2800" dirty="0" smtClean="0">
                <a:solidFill>
                  <a:schemeClr val="bg1"/>
                </a:solidFill>
              </a:rPr>
              <a:t>students </a:t>
            </a:r>
            <a:r>
              <a:rPr lang="en-GB" sz="2800" dirty="0" smtClean="0">
                <a:solidFill>
                  <a:schemeClr val="bg1"/>
                </a:solidFill>
              </a:rPr>
              <a:t>about mobile technology affect the use of mobile technology in the teaching and learning process in SHS? </a:t>
            </a:r>
            <a:endParaRPr lang="en-GB" sz="2800" dirty="0" smtClean="0">
              <a:solidFill>
                <a:schemeClr val="bg1"/>
              </a:solidFill>
            </a:endParaRPr>
          </a:p>
          <a:p>
            <a:pPr algn="just"/>
            <a:r>
              <a:rPr lang="en-GB" sz="2800" dirty="0" smtClean="0">
                <a:solidFill>
                  <a:schemeClr val="bg1"/>
                </a:solidFill>
              </a:rPr>
              <a:t>How do the perceptions of teachers </a:t>
            </a:r>
            <a:r>
              <a:rPr lang="en-GB" sz="2800" dirty="0" smtClean="0">
                <a:solidFill>
                  <a:schemeClr val="bg1"/>
                </a:solidFill>
              </a:rPr>
              <a:t>about </a:t>
            </a:r>
            <a:r>
              <a:rPr lang="en-GB" sz="2800" dirty="0" smtClean="0">
                <a:solidFill>
                  <a:schemeClr val="bg1"/>
                </a:solidFill>
              </a:rPr>
              <a:t>mobile technology affect the use of mobile technology in the teaching and learning process in SHS? </a:t>
            </a:r>
          </a:p>
          <a:p>
            <a:pPr lvl="0" algn="just"/>
            <a:endParaRPr lang="en-US" sz="2800" dirty="0">
              <a:solidFill>
                <a:schemeClr val="bg1"/>
              </a:solidFill>
            </a:endParaRPr>
          </a:p>
        </p:txBody>
      </p:sp>
      <p:sp>
        <p:nvSpPr>
          <p:cNvPr id="4" name="Date Placeholder 3"/>
          <p:cNvSpPr>
            <a:spLocks noGrp="1"/>
          </p:cNvSpPr>
          <p:nvPr>
            <p:ph type="dt" sz="half" idx="10"/>
          </p:nvPr>
        </p:nvSpPr>
        <p:spPr/>
        <p:txBody>
          <a:bodyPr/>
          <a:lstStyle/>
          <a:p>
            <a:fld id="{3F23D9E2-E720-45AE-B1A4-16186427AF24}" type="datetime1">
              <a:rPr lang="en-US" smtClean="0"/>
              <a:pPr/>
              <a:t>9/20/2015</a:t>
            </a:fld>
            <a:endParaRPr lang="en-US"/>
          </a:p>
        </p:txBody>
      </p:sp>
      <p:sp>
        <p:nvSpPr>
          <p:cNvPr id="5"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1162"/>
            <a:ext cx="7924800" cy="1036638"/>
          </a:xfrm>
        </p:spPr>
        <p:txBody>
          <a:bodyPr>
            <a:noAutofit/>
          </a:bodyPr>
          <a:lstStyle/>
          <a:p>
            <a:r>
              <a:rPr lang="en-US" sz="4000" b="1" dirty="0" smtClean="0"/>
              <a:t>      Theoretical Framework</a:t>
            </a:r>
            <a:endParaRPr lang="en-US" sz="4000" b="1" dirty="0"/>
          </a:p>
        </p:txBody>
      </p:sp>
      <p:sp>
        <p:nvSpPr>
          <p:cNvPr id="3" name="Content Placeholder 2"/>
          <p:cNvSpPr>
            <a:spLocks noGrp="1"/>
          </p:cNvSpPr>
          <p:nvPr>
            <p:ph idx="1"/>
          </p:nvPr>
        </p:nvSpPr>
        <p:spPr>
          <a:xfrm>
            <a:off x="762000" y="1524000"/>
            <a:ext cx="7924800" cy="4953000"/>
          </a:xfrm>
        </p:spPr>
        <p:txBody>
          <a:bodyPr>
            <a:normAutofit/>
          </a:bodyPr>
          <a:lstStyle/>
          <a:p>
            <a:pPr marL="284163" lvl="0" indent="-284163" algn="just"/>
            <a:r>
              <a:rPr lang="en-US" sz="3500" dirty="0" smtClean="0">
                <a:solidFill>
                  <a:schemeClr val="bg1"/>
                </a:solidFill>
              </a:rPr>
              <a:t>Technology Acceptance Model</a:t>
            </a:r>
            <a:endParaRPr lang="en-US" sz="1900" dirty="0">
              <a:solidFill>
                <a:schemeClr val="bg1"/>
              </a:solidFill>
            </a:endParaRPr>
          </a:p>
          <a:p>
            <a:pPr marL="284163" indent="-284163" algn="just"/>
            <a:endParaRPr lang="en-US" dirty="0">
              <a:solidFill>
                <a:schemeClr val="bg1"/>
              </a:solidFill>
            </a:endParaRPr>
          </a:p>
        </p:txBody>
      </p:sp>
      <p:sp>
        <p:nvSpPr>
          <p:cNvPr id="5" name="Date Placeholder 4"/>
          <p:cNvSpPr>
            <a:spLocks noGrp="1"/>
          </p:cNvSpPr>
          <p:nvPr>
            <p:ph type="dt" sz="half" idx="10"/>
          </p:nvPr>
        </p:nvSpPr>
        <p:spPr/>
        <p:txBody>
          <a:bodyPr/>
          <a:lstStyle/>
          <a:p>
            <a:fld id="{22E39C11-9AC1-4D08-84EA-61DDBBB9F0FD}" type="datetime1">
              <a:rPr lang="en-US" smtClean="0"/>
              <a:pPr/>
              <a:t>9/20/2015</a:t>
            </a:fld>
            <a:endParaRPr lang="en-US"/>
          </a:p>
        </p:txBody>
      </p:sp>
      <p:sp>
        <p:nvSpPr>
          <p:cNvPr id="4" name="Title 1"/>
          <p:cNvSpPr txBox="1">
            <a:spLocks/>
          </p:cNvSpPr>
          <p:nvPr/>
        </p:nvSpPr>
        <p:spPr>
          <a:xfrm>
            <a:off x="5791200" y="641132"/>
            <a:ext cx="2743200" cy="1036638"/>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Date Placeholder 3"/>
          <p:cNvSpPr txBox="1">
            <a:spLocks/>
          </p:cNvSpPr>
          <p:nvPr/>
        </p:nvSpPr>
        <p:spPr>
          <a:xfrm>
            <a:off x="67818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AC4A1A8-BBE3-4734-A71F-465F7095B4B3}" type="datetime1">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9/20/2015</a:t>
            </a:fld>
            <a:endParaRPr kumimoji="0" lang="en-US" sz="1200" b="1"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8" name="Picture 17"/>
          <p:cNvPicPr/>
          <p:nvPr/>
        </p:nvPicPr>
        <p:blipFill>
          <a:blip r:embed="rId2" cstate="print"/>
          <a:srcRect/>
          <a:stretch>
            <a:fillRect/>
          </a:stretch>
        </p:blipFill>
        <p:spPr bwMode="auto">
          <a:xfrm>
            <a:off x="2123440" y="2438400"/>
            <a:ext cx="4505960" cy="229679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of Related </a:t>
            </a:r>
            <a:r>
              <a:rPr lang="en-US" b="1" dirty="0" smtClean="0"/>
              <a:t>Literature</a:t>
            </a:r>
            <a:endParaRPr lang="en-US" dirty="0"/>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endParaRPr lang="en-US" dirty="0" smtClean="0"/>
          </a:p>
          <a:p>
            <a:r>
              <a:rPr lang="en-US" dirty="0" err="1" smtClean="0">
                <a:solidFill>
                  <a:schemeClr val="bg1"/>
                </a:solidFill>
              </a:rPr>
              <a:t>Goundar</a:t>
            </a:r>
            <a:r>
              <a:rPr lang="en-US" dirty="0">
                <a:solidFill>
                  <a:schemeClr val="bg1"/>
                </a:solidFill>
              </a:rPr>
              <a:t>, (2011) reports that mobile devices are on track to become the main technology for use in education in the future. </a:t>
            </a:r>
            <a:endParaRPr lang="en-US" dirty="0" smtClean="0">
              <a:solidFill>
                <a:schemeClr val="bg1"/>
              </a:solidFill>
            </a:endParaRPr>
          </a:p>
          <a:p>
            <a:r>
              <a:rPr lang="en-US" dirty="0" smtClean="0">
                <a:solidFill>
                  <a:schemeClr val="bg1"/>
                </a:solidFill>
              </a:rPr>
              <a:t>According to </a:t>
            </a:r>
            <a:r>
              <a:rPr lang="en-US" dirty="0" err="1" smtClean="0">
                <a:solidFill>
                  <a:schemeClr val="bg1"/>
                </a:solidFill>
              </a:rPr>
              <a:t>Kam</a:t>
            </a:r>
            <a:r>
              <a:rPr lang="en-US" dirty="0" smtClean="0">
                <a:solidFill>
                  <a:schemeClr val="bg1"/>
                </a:solidFill>
              </a:rPr>
              <a:t>, Kumar, Jain, </a:t>
            </a:r>
            <a:r>
              <a:rPr lang="en-US" dirty="0" err="1" smtClean="0">
                <a:solidFill>
                  <a:schemeClr val="bg1"/>
                </a:solidFill>
              </a:rPr>
              <a:t>Mathur</a:t>
            </a:r>
            <a:r>
              <a:rPr lang="en-US" dirty="0" smtClean="0">
                <a:solidFill>
                  <a:schemeClr val="bg1"/>
                </a:solidFill>
              </a:rPr>
              <a:t>, and Canny, (2008), cell phones are increasingly adopted in the developing world but in the developing countries, there is no training available for teachers on how to use technology to teach or to improve students’ learning (</a:t>
            </a:r>
            <a:r>
              <a:rPr lang="en-US" dirty="0" err="1" smtClean="0">
                <a:solidFill>
                  <a:schemeClr val="bg1"/>
                </a:solidFill>
              </a:rPr>
              <a:t>Goundar</a:t>
            </a:r>
            <a:r>
              <a:rPr lang="en-US" dirty="0" smtClean="0">
                <a:solidFill>
                  <a:schemeClr val="bg1"/>
                </a:solidFill>
              </a:rPr>
              <a:t>, 2011). </a:t>
            </a:r>
          </a:p>
          <a:p>
            <a:r>
              <a:rPr lang="en-US" dirty="0" smtClean="0">
                <a:solidFill>
                  <a:schemeClr val="bg1"/>
                </a:solidFill>
              </a:rPr>
              <a:t>Ally (2009), reports that rather than acquiring another technology to receive learning materials, people throughout the world will want to access learning materials on their existing mobile devices.</a:t>
            </a:r>
          </a:p>
          <a:p>
            <a:r>
              <a:rPr lang="en-US" dirty="0" smtClean="0">
                <a:solidFill>
                  <a:schemeClr val="bg1"/>
                </a:solidFill>
              </a:rPr>
              <a:t>With </a:t>
            </a:r>
            <a:r>
              <a:rPr lang="en-US" dirty="0">
                <a:solidFill>
                  <a:schemeClr val="bg1"/>
                </a:solidFill>
              </a:rPr>
              <a:t>mobile devices increasing ubiquity in developing countries, Brown (2003) argues that it is reasonable to envision a future where the mobile devices play a pivotal role in education</a:t>
            </a:r>
            <a:r>
              <a:rPr lang="en-US" dirty="0" smtClean="0">
                <a:solidFill>
                  <a:schemeClr val="bg1"/>
                </a:solidFil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382000" cy="1143000"/>
          </a:xfrm>
        </p:spPr>
        <p:txBody>
          <a:bodyPr>
            <a:normAutofit/>
          </a:bodyPr>
          <a:lstStyle/>
          <a:p>
            <a:r>
              <a:rPr lang="en-US" sz="3600" b="1" dirty="0" smtClean="0"/>
              <a:t>Review of Related </a:t>
            </a:r>
            <a:r>
              <a:rPr lang="en-US" sz="3600" b="1" dirty="0" smtClean="0"/>
              <a:t>Literature Continued</a:t>
            </a:r>
            <a:endParaRPr lang="en-US" sz="3600" dirty="0"/>
          </a:p>
        </p:txBody>
      </p:sp>
      <p:sp>
        <p:nvSpPr>
          <p:cNvPr id="3" name="Content Placeholder 2"/>
          <p:cNvSpPr>
            <a:spLocks noGrp="1"/>
          </p:cNvSpPr>
          <p:nvPr>
            <p:ph idx="1"/>
          </p:nvPr>
        </p:nvSpPr>
        <p:spPr/>
        <p:txBody>
          <a:bodyPr>
            <a:normAutofit/>
          </a:bodyPr>
          <a:lstStyle/>
          <a:p>
            <a:r>
              <a:rPr lang="en-US" dirty="0" smtClean="0">
                <a:solidFill>
                  <a:schemeClr val="bg1"/>
                </a:solidFill>
              </a:rPr>
              <a:t>Donner </a:t>
            </a:r>
            <a:r>
              <a:rPr lang="en-US" dirty="0">
                <a:solidFill>
                  <a:schemeClr val="bg1"/>
                </a:solidFill>
              </a:rPr>
              <a:t>(2009) states a good number of studies that consider mobile devices as a resource for e-learning in Tanzania (Stone, Lynch, and </a:t>
            </a:r>
            <a:r>
              <a:rPr lang="en-US" dirty="0" smtClean="0">
                <a:solidFill>
                  <a:schemeClr val="bg1"/>
                </a:solidFill>
              </a:rPr>
              <a:t>Poole, </a:t>
            </a:r>
            <a:r>
              <a:rPr lang="en-US" dirty="0">
                <a:solidFill>
                  <a:schemeClr val="bg1"/>
                </a:solidFill>
              </a:rPr>
              <a:t>2003) and Thailand (</a:t>
            </a:r>
            <a:r>
              <a:rPr lang="en-US" dirty="0" err="1" smtClean="0">
                <a:solidFill>
                  <a:schemeClr val="bg1"/>
                </a:solidFill>
              </a:rPr>
              <a:t>Whattananarong</a:t>
            </a:r>
            <a:r>
              <a:rPr lang="en-US" dirty="0" smtClean="0">
                <a:solidFill>
                  <a:schemeClr val="bg1"/>
                </a:solidFill>
              </a:rPr>
              <a:t>, </a:t>
            </a:r>
            <a:r>
              <a:rPr lang="en-US" dirty="0">
                <a:solidFill>
                  <a:schemeClr val="bg1"/>
                </a:solidFill>
              </a:rPr>
              <a:t>2005). All did agree that the mobile device’s portability, simplicity, and affordability makes it a natural fit for education initiatives in places where PCs and internet connectivity may be </a:t>
            </a:r>
            <a:r>
              <a:rPr lang="en-US" dirty="0" smtClean="0">
                <a:solidFill>
                  <a:schemeClr val="bg1"/>
                </a:solidFill>
              </a:rPr>
              <a:t>scarce. </a:t>
            </a:r>
            <a:endParaRPr lang="en-US"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3873</TotalTime>
  <Words>1258</Words>
  <Application>Microsoft Office PowerPoint</Application>
  <PresentationFormat>On-screen Show (4:3)</PresentationFormat>
  <Paragraphs>193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Teachers and Students’ Perceptions of the Use of Mobile Technology to Facilitate Teaching and Learning</vt:lpstr>
      <vt:lpstr>Outline of Presentation</vt:lpstr>
      <vt:lpstr>INTRODUCTION</vt:lpstr>
      <vt:lpstr>Statement of the Problem</vt:lpstr>
      <vt:lpstr>Statement of the Problem</vt:lpstr>
      <vt:lpstr>Research Questions</vt:lpstr>
      <vt:lpstr>      Theoretical Framework</vt:lpstr>
      <vt:lpstr>Review of Related Literature</vt:lpstr>
      <vt:lpstr>Review of Related Literature Continued</vt:lpstr>
      <vt:lpstr>Review of Related Literature Continued</vt:lpstr>
      <vt:lpstr>Review of Related Literature Continued</vt:lpstr>
      <vt:lpstr>METHODOLOGY</vt:lpstr>
      <vt:lpstr>RESULTS OF THE STUDY</vt:lpstr>
      <vt:lpstr>RESULTS OF THE STUDY</vt:lpstr>
      <vt:lpstr>RESULTS OF THE STUDY</vt:lpstr>
      <vt:lpstr>RESULTS OF THE STUDY</vt:lpstr>
      <vt:lpstr>RESULT OF THE STUDY</vt:lpstr>
      <vt:lpstr>Some key findings and Discussions</vt:lpstr>
      <vt:lpstr>Conclusion</vt:lpstr>
      <vt:lpstr>Implications of the findings</vt:lpstr>
      <vt:lpstr>Recommendations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Kafuiaheto</dc:creator>
  <cp:lastModifiedBy>USER</cp:lastModifiedBy>
  <cp:revision>195</cp:revision>
  <dcterms:created xsi:type="dcterms:W3CDTF">2013-07-10T17:15:03Z</dcterms:created>
  <dcterms:modified xsi:type="dcterms:W3CDTF">2015-09-20T07:56:36Z</dcterms:modified>
</cp:coreProperties>
</file>