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61" autoAdjust="0"/>
    <p:restoredTop sz="94660"/>
  </p:normalViewPr>
  <p:slideViewPr>
    <p:cSldViewPr snapToGrid="0">
      <p:cViewPr varScale="1">
        <p:scale>
          <a:sx n="74" d="100"/>
          <a:sy n="74" d="100"/>
        </p:scale>
        <p:origin x="58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F9CE5B2F-E424-4050-B5B0-D24597CFE9A6}" type="datetimeFigureOut">
              <a:rPr lang="en-GB" smtClean="0"/>
              <a:t>21/08/2015</a:t>
            </a:fld>
            <a:endParaRPr lang="en-GB"/>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GB"/>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7F417C16-6B55-4DDD-86A7-AD55D3315DEA}" type="slidenum">
              <a:rPr lang="en-GB" smtClean="0"/>
              <a:t>‹#›</a:t>
            </a:fld>
            <a:endParaRPr lang="en-GB"/>
          </a:p>
        </p:txBody>
      </p:sp>
    </p:spTree>
    <p:extLst>
      <p:ext uri="{BB962C8B-B14F-4D97-AF65-F5344CB8AC3E}">
        <p14:creationId xmlns:p14="http://schemas.microsoft.com/office/powerpoint/2010/main" val="11366656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9CE5B2F-E424-4050-B5B0-D24597CFE9A6}" type="datetimeFigureOut">
              <a:rPr lang="en-GB" smtClean="0"/>
              <a:t>21/08/2015</a:t>
            </a:fld>
            <a:endParaRPr lang="en-GB"/>
          </a:p>
        </p:txBody>
      </p:sp>
      <p:sp>
        <p:nvSpPr>
          <p:cNvPr id="6" name="Footer Placeholder 5"/>
          <p:cNvSpPr>
            <a:spLocks noGrp="1"/>
          </p:cNvSpPr>
          <p:nvPr>
            <p:ph type="ftr" sz="quarter" idx="11"/>
          </p:nvPr>
        </p:nvSpPr>
        <p:spPr/>
        <p:txBody>
          <a:bodyPr/>
          <a:lstStyle/>
          <a:p>
            <a:endParaRPr lang="en-GB"/>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7F417C16-6B55-4DDD-86A7-AD55D3315DEA}" type="slidenum">
              <a:rPr lang="en-GB" smtClean="0"/>
              <a:t>‹#›</a:t>
            </a:fld>
            <a:endParaRPr lang="en-GB"/>
          </a:p>
        </p:txBody>
      </p:sp>
    </p:spTree>
    <p:extLst>
      <p:ext uri="{BB962C8B-B14F-4D97-AF65-F5344CB8AC3E}">
        <p14:creationId xmlns:p14="http://schemas.microsoft.com/office/powerpoint/2010/main" val="40277064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9CE5B2F-E424-4050-B5B0-D24597CFE9A6}" type="datetimeFigureOut">
              <a:rPr lang="en-GB" smtClean="0"/>
              <a:t>21/08/2015</a:t>
            </a:fld>
            <a:endParaRPr lang="en-GB"/>
          </a:p>
        </p:txBody>
      </p:sp>
      <p:sp>
        <p:nvSpPr>
          <p:cNvPr id="5" name="Footer Placeholder 4"/>
          <p:cNvSpPr>
            <a:spLocks noGrp="1"/>
          </p:cNvSpPr>
          <p:nvPr>
            <p:ph type="ftr" sz="quarter" idx="11"/>
          </p:nvPr>
        </p:nvSpPr>
        <p:spPr/>
        <p:txBody>
          <a:bodyPr/>
          <a:lstStyle/>
          <a:p>
            <a:endParaRPr lang="en-GB"/>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7F417C16-6B55-4DDD-86A7-AD55D3315DEA}" type="slidenum">
              <a:rPr lang="en-GB" smtClean="0"/>
              <a:t>‹#›</a:t>
            </a:fld>
            <a:endParaRPr lang="en-GB"/>
          </a:p>
        </p:txBody>
      </p:sp>
    </p:spTree>
    <p:extLst>
      <p:ext uri="{BB962C8B-B14F-4D97-AF65-F5344CB8AC3E}">
        <p14:creationId xmlns:p14="http://schemas.microsoft.com/office/powerpoint/2010/main" val="13609819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smtClean="0"/>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9CE5B2F-E424-4050-B5B0-D24597CFE9A6}" type="datetimeFigureOut">
              <a:rPr lang="en-GB" smtClean="0"/>
              <a:t>21/08/2015</a:t>
            </a:fld>
            <a:endParaRPr lang="en-GB"/>
          </a:p>
        </p:txBody>
      </p:sp>
      <p:sp>
        <p:nvSpPr>
          <p:cNvPr id="5" name="Footer Placeholder 4"/>
          <p:cNvSpPr>
            <a:spLocks noGrp="1"/>
          </p:cNvSpPr>
          <p:nvPr>
            <p:ph type="ftr" sz="quarter" idx="11"/>
          </p:nvPr>
        </p:nvSpPr>
        <p:spPr/>
        <p:txBody>
          <a:bodyPr/>
          <a:lstStyle/>
          <a:p>
            <a:endParaRPr lang="en-GB"/>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7F417C16-6B55-4DDD-86A7-AD55D3315DEA}" type="slidenum">
              <a:rPr lang="en-GB" smtClean="0"/>
              <a:t>‹#›</a:t>
            </a:fld>
            <a:endParaRPr lang="en-GB"/>
          </a:p>
        </p:txBody>
      </p:sp>
    </p:spTree>
    <p:extLst>
      <p:ext uri="{BB962C8B-B14F-4D97-AF65-F5344CB8AC3E}">
        <p14:creationId xmlns:p14="http://schemas.microsoft.com/office/powerpoint/2010/main" val="37579803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9CE5B2F-E424-4050-B5B0-D24597CFE9A6}" type="datetimeFigureOut">
              <a:rPr lang="en-GB" smtClean="0"/>
              <a:t>21/08/2015</a:t>
            </a:fld>
            <a:endParaRPr lang="en-GB"/>
          </a:p>
        </p:txBody>
      </p:sp>
      <p:sp>
        <p:nvSpPr>
          <p:cNvPr id="5" name="Footer Placeholder 4"/>
          <p:cNvSpPr>
            <a:spLocks noGrp="1"/>
          </p:cNvSpPr>
          <p:nvPr>
            <p:ph type="ftr" sz="quarter" idx="11"/>
          </p:nvPr>
        </p:nvSpPr>
        <p:spPr/>
        <p:txBody>
          <a:bodyPr/>
          <a:lstStyle/>
          <a:p>
            <a:endParaRPr lang="en-GB"/>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7F417C16-6B55-4DDD-86A7-AD55D3315DEA}" type="slidenum">
              <a:rPr lang="en-GB" smtClean="0"/>
              <a:t>‹#›</a:t>
            </a:fld>
            <a:endParaRPr lang="en-GB"/>
          </a:p>
        </p:txBody>
      </p:sp>
    </p:spTree>
    <p:extLst>
      <p:ext uri="{BB962C8B-B14F-4D97-AF65-F5344CB8AC3E}">
        <p14:creationId xmlns:p14="http://schemas.microsoft.com/office/powerpoint/2010/main" val="36887691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F9CE5B2F-E424-4050-B5B0-D24597CFE9A6}" type="datetimeFigureOut">
              <a:rPr lang="en-GB" smtClean="0"/>
              <a:t>21/08/2015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F417C16-6B55-4DDD-86A7-AD55D3315DEA}" type="slidenum">
              <a:rPr lang="en-GB" smtClean="0"/>
              <a:t>‹#›</a:t>
            </a:fld>
            <a:endParaRPr lang="en-GB"/>
          </a:p>
        </p:txBody>
      </p:sp>
    </p:spTree>
    <p:extLst>
      <p:ext uri="{BB962C8B-B14F-4D97-AF65-F5344CB8AC3E}">
        <p14:creationId xmlns:p14="http://schemas.microsoft.com/office/powerpoint/2010/main" val="42026499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F9CE5B2F-E424-4050-B5B0-D24597CFE9A6}" type="datetimeFigureOut">
              <a:rPr lang="en-GB" smtClean="0"/>
              <a:t>21/08/2015</a:t>
            </a:fld>
            <a:endParaRPr lang="en-GB"/>
          </a:p>
        </p:txBody>
      </p:sp>
      <p:sp>
        <p:nvSpPr>
          <p:cNvPr id="8" name="Footer Placeholder 7"/>
          <p:cNvSpPr>
            <a:spLocks noGrp="1"/>
          </p:cNvSpPr>
          <p:nvPr>
            <p:ph type="ftr" sz="quarter" idx="11"/>
          </p:nvPr>
        </p:nvSpPr>
        <p:spPr>
          <a:xfrm>
            <a:off x="561111" y="6391838"/>
            <a:ext cx="3644282" cy="304801"/>
          </a:xfrm>
        </p:spPr>
        <p:txBody>
          <a:bodyPr/>
          <a:lstStyle/>
          <a:p>
            <a:endParaRPr lang="en-GB"/>
          </a:p>
        </p:txBody>
      </p:sp>
      <p:sp>
        <p:nvSpPr>
          <p:cNvPr id="9" name="Slide Number Placeholder 8"/>
          <p:cNvSpPr>
            <a:spLocks noGrp="1"/>
          </p:cNvSpPr>
          <p:nvPr>
            <p:ph type="sldNum" sz="quarter" idx="12"/>
          </p:nvPr>
        </p:nvSpPr>
        <p:spPr/>
        <p:txBody>
          <a:bodyPr/>
          <a:lstStyle/>
          <a:p>
            <a:fld id="{7F417C16-6B55-4DDD-86A7-AD55D3315DEA}" type="slidenum">
              <a:rPr lang="en-GB" smtClean="0"/>
              <a:t>‹#›</a:t>
            </a:fld>
            <a:endParaRPr lang="en-GB"/>
          </a:p>
        </p:txBody>
      </p:sp>
    </p:spTree>
    <p:extLst>
      <p:ext uri="{BB962C8B-B14F-4D97-AF65-F5344CB8AC3E}">
        <p14:creationId xmlns:p14="http://schemas.microsoft.com/office/powerpoint/2010/main" val="205632633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F9CE5B2F-E424-4050-B5B0-D24597CFE9A6}" type="datetimeFigureOut">
              <a:rPr lang="en-GB" smtClean="0"/>
              <a:t>21/08/2015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F417C16-6B55-4DDD-86A7-AD55D3315DEA}" type="slidenum">
              <a:rPr lang="en-GB" smtClean="0"/>
              <a:t>‹#›</a:t>
            </a:fld>
            <a:endParaRPr lang="en-GB"/>
          </a:p>
        </p:txBody>
      </p:sp>
    </p:spTree>
    <p:extLst>
      <p:ext uri="{BB962C8B-B14F-4D97-AF65-F5344CB8AC3E}">
        <p14:creationId xmlns:p14="http://schemas.microsoft.com/office/powerpoint/2010/main" val="4000902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F9CE5B2F-E424-4050-B5B0-D24597CFE9A6}" type="datetimeFigureOut">
              <a:rPr lang="en-GB" smtClean="0"/>
              <a:t>21/08/2015</a:t>
            </a:fld>
            <a:endParaRPr lang="en-GB"/>
          </a:p>
        </p:txBody>
      </p:sp>
      <p:sp>
        <p:nvSpPr>
          <p:cNvPr id="5" name="Footer Placeholder 4"/>
          <p:cNvSpPr>
            <a:spLocks noGrp="1"/>
          </p:cNvSpPr>
          <p:nvPr>
            <p:ph type="ftr" sz="quarter" idx="11"/>
          </p:nvPr>
        </p:nvSpPr>
        <p:spPr/>
        <p:txBody>
          <a:bodyPr/>
          <a:lstStyle/>
          <a:p>
            <a:endParaRPr lang="en-GB"/>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7F417C16-6B55-4DDD-86A7-AD55D3315DEA}" type="slidenum">
              <a:rPr lang="en-GB" smtClean="0"/>
              <a:t>‹#›</a:t>
            </a:fld>
            <a:endParaRPr lang="en-GB"/>
          </a:p>
        </p:txBody>
      </p:sp>
    </p:spTree>
    <p:extLst>
      <p:ext uri="{BB962C8B-B14F-4D97-AF65-F5344CB8AC3E}">
        <p14:creationId xmlns:p14="http://schemas.microsoft.com/office/powerpoint/2010/main" val="3645577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9CE5B2F-E424-4050-B5B0-D24597CFE9A6}" type="datetimeFigureOut">
              <a:rPr lang="en-GB" smtClean="0"/>
              <a:t>21/08/2015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F417C16-6B55-4DDD-86A7-AD55D3315DEA}" type="slidenum">
              <a:rPr lang="en-GB" smtClean="0"/>
              <a:t>‹#›</a:t>
            </a:fld>
            <a:endParaRPr lang="en-GB"/>
          </a:p>
        </p:txBody>
      </p:sp>
    </p:spTree>
    <p:extLst>
      <p:ext uri="{BB962C8B-B14F-4D97-AF65-F5344CB8AC3E}">
        <p14:creationId xmlns:p14="http://schemas.microsoft.com/office/powerpoint/2010/main" val="4638278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9CE5B2F-E424-4050-B5B0-D24597CFE9A6}" type="datetimeFigureOut">
              <a:rPr lang="en-GB" smtClean="0"/>
              <a:t>21/08/2015</a:t>
            </a:fld>
            <a:endParaRPr lang="en-GB"/>
          </a:p>
        </p:txBody>
      </p:sp>
      <p:sp>
        <p:nvSpPr>
          <p:cNvPr id="5" name="Footer Placeholder 4"/>
          <p:cNvSpPr>
            <a:spLocks noGrp="1"/>
          </p:cNvSpPr>
          <p:nvPr>
            <p:ph type="ftr" sz="quarter" idx="11"/>
          </p:nvPr>
        </p:nvSpPr>
        <p:spPr/>
        <p:txBody>
          <a:bodyPr/>
          <a:lstStyle/>
          <a:p>
            <a:endParaRPr lang="en-GB"/>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7F417C16-6B55-4DDD-86A7-AD55D3315DEA}" type="slidenum">
              <a:rPr lang="en-GB" smtClean="0"/>
              <a:t>‹#›</a:t>
            </a:fld>
            <a:endParaRPr lang="en-GB"/>
          </a:p>
        </p:txBody>
      </p:sp>
    </p:spTree>
    <p:extLst>
      <p:ext uri="{BB962C8B-B14F-4D97-AF65-F5344CB8AC3E}">
        <p14:creationId xmlns:p14="http://schemas.microsoft.com/office/powerpoint/2010/main" val="22405120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F9CE5B2F-E424-4050-B5B0-D24597CFE9A6}" type="datetimeFigureOut">
              <a:rPr lang="en-GB" smtClean="0"/>
              <a:t>21/08/2015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F417C16-6B55-4DDD-86A7-AD55D3315DEA}" type="slidenum">
              <a:rPr lang="en-GB" smtClean="0"/>
              <a:t>‹#›</a:t>
            </a:fld>
            <a:endParaRPr lang="en-GB"/>
          </a:p>
        </p:txBody>
      </p:sp>
    </p:spTree>
    <p:extLst>
      <p:ext uri="{BB962C8B-B14F-4D97-AF65-F5344CB8AC3E}">
        <p14:creationId xmlns:p14="http://schemas.microsoft.com/office/powerpoint/2010/main" val="36771761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9CE5B2F-E424-4050-B5B0-D24597CFE9A6}" type="datetimeFigureOut">
              <a:rPr lang="en-GB" smtClean="0"/>
              <a:t>21/08/2015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F417C16-6B55-4DDD-86A7-AD55D3315DEA}" type="slidenum">
              <a:rPr lang="en-GB" smtClean="0"/>
              <a:t>‹#›</a:t>
            </a:fld>
            <a:endParaRPr lang="en-GB"/>
          </a:p>
        </p:txBody>
      </p:sp>
    </p:spTree>
    <p:extLst>
      <p:ext uri="{BB962C8B-B14F-4D97-AF65-F5344CB8AC3E}">
        <p14:creationId xmlns:p14="http://schemas.microsoft.com/office/powerpoint/2010/main" val="19545599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F9CE5B2F-E424-4050-B5B0-D24597CFE9A6}" type="datetimeFigureOut">
              <a:rPr lang="en-GB" smtClean="0"/>
              <a:t>21/08/2015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F417C16-6B55-4DDD-86A7-AD55D3315DEA}" type="slidenum">
              <a:rPr lang="en-GB" smtClean="0"/>
              <a:t>‹#›</a:t>
            </a:fld>
            <a:endParaRPr lang="en-GB"/>
          </a:p>
        </p:txBody>
      </p:sp>
    </p:spTree>
    <p:extLst>
      <p:ext uri="{BB962C8B-B14F-4D97-AF65-F5344CB8AC3E}">
        <p14:creationId xmlns:p14="http://schemas.microsoft.com/office/powerpoint/2010/main" val="42049307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9CE5B2F-E424-4050-B5B0-D24597CFE9A6}" type="datetimeFigureOut">
              <a:rPr lang="en-GB" smtClean="0"/>
              <a:t>21/08/2015</a:t>
            </a:fld>
            <a:endParaRPr lang="en-GB"/>
          </a:p>
        </p:txBody>
      </p:sp>
      <p:sp>
        <p:nvSpPr>
          <p:cNvPr id="3" name="Footer Placeholder 2"/>
          <p:cNvSpPr>
            <a:spLocks noGrp="1"/>
          </p:cNvSpPr>
          <p:nvPr>
            <p:ph type="ftr" sz="quarter" idx="11"/>
          </p:nvPr>
        </p:nvSpPr>
        <p:spPr/>
        <p:txBody>
          <a:bodyPr/>
          <a:lstStyle/>
          <a:p>
            <a:endParaRPr lang="en-GB"/>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7F417C16-6B55-4DDD-86A7-AD55D3315DEA}" type="slidenum">
              <a:rPr lang="en-GB" smtClean="0"/>
              <a:t>‹#›</a:t>
            </a:fld>
            <a:endParaRPr lang="en-GB"/>
          </a:p>
        </p:txBody>
      </p:sp>
    </p:spTree>
    <p:extLst>
      <p:ext uri="{BB962C8B-B14F-4D97-AF65-F5344CB8AC3E}">
        <p14:creationId xmlns:p14="http://schemas.microsoft.com/office/powerpoint/2010/main" val="41933345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9CE5B2F-E424-4050-B5B0-D24597CFE9A6}" type="datetimeFigureOut">
              <a:rPr lang="en-GB" smtClean="0"/>
              <a:t>21/08/2015</a:t>
            </a:fld>
            <a:endParaRPr lang="en-GB"/>
          </a:p>
        </p:txBody>
      </p:sp>
      <p:sp>
        <p:nvSpPr>
          <p:cNvPr id="6" name="Footer Placeholder 5"/>
          <p:cNvSpPr>
            <a:spLocks noGrp="1"/>
          </p:cNvSpPr>
          <p:nvPr>
            <p:ph type="ftr" sz="quarter" idx="11"/>
          </p:nvPr>
        </p:nvSpPr>
        <p:spPr/>
        <p:txBody>
          <a:bodyPr/>
          <a:lstStyle/>
          <a:p>
            <a:endParaRPr lang="en-GB"/>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7F417C16-6B55-4DDD-86A7-AD55D3315DEA}" type="slidenum">
              <a:rPr lang="en-GB" smtClean="0"/>
              <a:t>‹#›</a:t>
            </a:fld>
            <a:endParaRPr lang="en-GB"/>
          </a:p>
        </p:txBody>
      </p:sp>
    </p:spTree>
    <p:extLst>
      <p:ext uri="{BB962C8B-B14F-4D97-AF65-F5344CB8AC3E}">
        <p14:creationId xmlns:p14="http://schemas.microsoft.com/office/powerpoint/2010/main" val="12746536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smtClean="0"/>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9CE5B2F-E424-4050-B5B0-D24597CFE9A6}" type="datetimeFigureOut">
              <a:rPr lang="en-GB" smtClean="0"/>
              <a:t>21/08/2015</a:t>
            </a:fld>
            <a:endParaRPr lang="en-GB"/>
          </a:p>
        </p:txBody>
      </p:sp>
      <p:sp>
        <p:nvSpPr>
          <p:cNvPr id="6" name="Footer Placeholder 5"/>
          <p:cNvSpPr>
            <a:spLocks noGrp="1"/>
          </p:cNvSpPr>
          <p:nvPr>
            <p:ph type="ftr" sz="quarter" idx="11"/>
          </p:nvPr>
        </p:nvSpPr>
        <p:spPr/>
        <p:txBody>
          <a:bodyPr/>
          <a:lstStyle/>
          <a:p>
            <a:endParaRPr lang="en-GB"/>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7F417C16-6B55-4DDD-86A7-AD55D3315DEA}" type="slidenum">
              <a:rPr lang="en-GB" smtClean="0"/>
              <a:t>‹#›</a:t>
            </a:fld>
            <a:endParaRPr lang="en-GB"/>
          </a:p>
        </p:txBody>
      </p:sp>
    </p:spTree>
    <p:extLst>
      <p:ext uri="{BB962C8B-B14F-4D97-AF65-F5344CB8AC3E}">
        <p14:creationId xmlns:p14="http://schemas.microsoft.com/office/powerpoint/2010/main" val="20879681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F9CE5B2F-E424-4050-B5B0-D24597CFE9A6}" type="datetimeFigureOut">
              <a:rPr lang="en-GB" smtClean="0"/>
              <a:t>21/08/2015</a:t>
            </a:fld>
            <a:endParaRPr lang="en-GB"/>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GB"/>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7F417C16-6B55-4DDD-86A7-AD55D3315DEA}" type="slidenum">
              <a:rPr lang="en-GB" smtClean="0"/>
              <a:t>‹#›</a:t>
            </a:fld>
            <a:endParaRPr lang="en-GB"/>
          </a:p>
        </p:txBody>
      </p:sp>
    </p:spTree>
    <p:extLst>
      <p:ext uri="{BB962C8B-B14F-4D97-AF65-F5344CB8AC3E}">
        <p14:creationId xmlns:p14="http://schemas.microsoft.com/office/powerpoint/2010/main" val="88943701"/>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 id="2147483732" r:id="rId12"/>
    <p:sldLayoutId id="2147483733" r:id="rId13"/>
    <p:sldLayoutId id="2147483734" r:id="rId14"/>
    <p:sldLayoutId id="2147483735" r:id="rId15"/>
    <p:sldLayoutId id="2147483736" r:id="rId16"/>
    <p:sldLayoutId id="2147483737"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96623" y="721693"/>
            <a:ext cx="8825658" cy="2677648"/>
          </a:xfrm>
        </p:spPr>
        <p:txBody>
          <a:bodyPr/>
          <a:lstStyle/>
          <a:p>
            <a:r>
              <a:rPr lang="en-GB" dirty="0" smtClean="0"/>
              <a:t>Alternative Learning Mode in the university of Sierra Leone</a:t>
            </a:r>
            <a:endParaRPr lang="en-GB" dirty="0"/>
          </a:p>
        </p:txBody>
      </p:sp>
      <p:sp>
        <p:nvSpPr>
          <p:cNvPr id="3" name="Subtitle 2"/>
          <p:cNvSpPr>
            <a:spLocks noGrp="1"/>
          </p:cNvSpPr>
          <p:nvPr>
            <p:ph type="subTitle" idx="1"/>
          </p:nvPr>
        </p:nvSpPr>
        <p:spPr>
          <a:xfrm>
            <a:off x="1296623" y="4931926"/>
            <a:ext cx="5245845" cy="1185538"/>
          </a:xfrm>
        </p:spPr>
        <p:txBody>
          <a:bodyPr/>
          <a:lstStyle/>
          <a:p>
            <a:r>
              <a:rPr lang="en-GB" dirty="0" smtClean="0"/>
              <a:t>Presented by: </a:t>
            </a:r>
            <a:r>
              <a:rPr lang="en-GB" dirty="0" err="1" smtClean="0"/>
              <a:t>Dr.</a:t>
            </a:r>
            <a:r>
              <a:rPr lang="en-GB" dirty="0" smtClean="0"/>
              <a:t> Daniel Adrian Stevens</a:t>
            </a:r>
            <a:endParaRPr lang="en-GB" dirty="0"/>
          </a:p>
        </p:txBody>
      </p:sp>
    </p:spTree>
    <p:extLst>
      <p:ext uri="{BB962C8B-B14F-4D97-AF65-F5344CB8AC3E}">
        <p14:creationId xmlns:p14="http://schemas.microsoft.com/office/powerpoint/2010/main" val="15133179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way forward</a:t>
            </a:r>
            <a:endParaRPr lang="en-GB" dirty="0"/>
          </a:p>
        </p:txBody>
      </p:sp>
      <p:sp>
        <p:nvSpPr>
          <p:cNvPr id="3" name="Content Placeholder 2"/>
          <p:cNvSpPr>
            <a:spLocks noGrp="1"/>
          </p:cNvSpPr>
          <p:nvPr>
            <p:ph idx="1"/>
          </p:nvPr>
        </p:nvSpPr>
        <p:spPr/>
        <p:txBody>
          <a:bodyPr/>
          <a:lstStyle/>
          <a:p>
            <a:r>
              <a:rPr lang="en-GB" dirty="0" smtClean="0"/>
              <a:t>To ensure that there is a robust ICT infrastructure in the university</a:t>
            </a:r>
          </a:p>
          <a:p>
            <a:r>
              <a:rPr lang="en-GB" dirty="0" smtClean="0"/>
              <a:t>Ensure that all staff and students are ICT au fait</a:t>
            </a:r>
          </a:p>
          <a:p>
            <a:r>
              <a:rPr lang="en-GB" dirty="0" smtClean="0"/>
              <a:t>To increase the ICT budget </a:t>
            </a:r>
          </a:p>
          <a:p>
            <a:r>
              <a:rPr lang="en-GB" dirty="0" smtClean="0"/>
              <a:t>To have a robust eLearning platform in the university</a:t>
            </a:r>
          </a:p>
          <a:p>
            <a:r>
              <a:rPr lang="en-GB" dirty="0" smtClean="0"/>
              <a:t>Internet connectivity should be a priority in the university </a:t>
            </a:r>
            <a:endParaRPr lang="en-GB" dirty="0"/>
          </a:p>
        </p:txBody>
      </p:sp>
    </p:spTree>
    <p:extLst>
      <p:ext uri="{BB962C8B-B14F-4D97-AF65-F5344CB8AC3E}">
        <p14:creationId xmlns:p14="http://schemas.microsoft.com/office/powerpoint/2010/main" val="5642816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Conclusion </a:t>
            </a:r>
            <a:endParaRPr lang="en-GB" dirty="0"/>
          </a:p>
        </p:txBody>
      </p:sp>
      <p:sp>
        <p:nvSpPr>
          <p:cNvPr id="3" name="Content Placeholder 2"/>
          <p:cNvSpPr>
            <a:spLocks noGrp="1"/>
          </p:cNvSpPr>
          <p:nvPr>
            <p:ph idx="1"/>
          </p:nvPr>
        </p:nvSpPr>
        <p:spPr>
          <a:xfrm>
            <a:off x="1154954" y="2086375"/>
            <a:ext cx="8954961" cy="4649275"/>
          </a:xfrm>
        </p:spPr>
        <p:txBody>
          <a:bodyPr>
            <a:normAutofit lnSpcReduction="10000"/>
          </a:bodyPr>
          <a:lstStyle/>
          <a:p>
            <a:r>
              <a:rPr lang="en-GB" sz="1600" dirty="0" smtClean="0"/>
              <a:t>Technology has revolutionized business and now is the best time for it to also revolutionize learning especially in higher education.  Live classroom is good in many ways but then in this 21</a:t>
            </a:r>
            <a:r>
              <a:rPr lang="en-GB" sz="1600" baseline="30000" dirty="0" smtClean="0"/>
              <a:t>st</a:t>
            </a:r>
            <a:r>
              <a:rPr lang="en-GB" sz="1600" dirty="0" smtClean="0"/>
              <a:t> century, it is very costly, time wasting etc. </a:t>
            </a:r>
            <a:r>
              <a:rPr lang="en-GB" sz="1600" dirty="0"/>
              <a:t>The need to transform how </a:t>
            </a:r>
            <a:r>
              <a:rPr lang="en-GB" sz="1600" dirty="0" smtClean="0"/>
              <a:t>institutions </a:t>
            </a:r>
            <a:r>
              <a:rPr lang="en-GB" sz="1600" dirty="0"/>
              <a:t>learn points to a more modern, efficient, and flexible alternative: eLearning. The mission of corporate eLearning is to supply the workforce with an up-to-date and cost-effective program that yields motivated, skilled, and loyal knowledge workers</a:t>
            </a:r>
            <a:r>
              <a:rPr lang="en-GB" sz="1600" dirty="0" smtClean="0"/>
              <a:t>.  This alternative learning mode can help achieve the following;</a:t>
            </a:r>
          </a:p>
          <a:p>
            <a:pPr>
              <a:buFont typeface="+mj-lt"/>
              <a:buAutoNum type="arabicPeriod"/>
            </a:pPr>
            <a:r>
              <a:rPr lang="en-GB" sz="1600" dirty="0" smtClean="0"/>
              <a:t>Anywhere, anytime and anyone</a:t>
            </a:r>
          </a:p>
          <a:p>
            <a:pPr>
              <a:buFont typeface="+mj-lt"/>
              <a:buAutoNum type="arabicPeriod"/>
            </a:pPr>
            <a:r>
              <a:rPr lang="en-GB" sz="1600" dirty="0" smtClean="0"/>
              <a:t>Substantial cost savings due to elimination of travel expenses</a:t>
            </a:r>
          </a:p>
          <a:p>
            <a:pPr>
              <a:buFont typeface="+mj-lt"/>
              <a:buAutoNum type="arabicPeriod"/>
            </a:pPr>
            <a:r>
              <a:rPr lang="en-GB" sz="1600" dirty="0" smtClean="0"/>
              <a:t>Just-in-time access to timely information</a:t>
            </a:r>
          </a:p>
          <a:p>
            <a:pPr>
              <a:buFont typeface="+mj-lt"/>
              <a:buAutoNum type="arabicPeriod"/>
            </a:pPr>
            <a:r>
              <a:rPr lang="en-GB" sz="1600" dirty="0" smtClean="0"/>
              <a:t>Higher retention of content through personalized learning</a:t>
            </a:r>
          </a:p>
          <a:p>
            <a:pPr>
              <a:buFont typeface="+mj-lt"/>
              <a:buAutoNum type="arabicPeriod"/>
            </a:pPr>
            <a:r>
              <a:rPr lang="en-GB" sz="1600" dirty="0" smtClean="0"/>
              <a:t> improved collaboration and interactivity among students</a:t>
            </a:r>
          </a:p>
          <a:p>
            <a:pPr>
              <a:buFont typeface="+mj-lt"/>
              <a:buAutoNum type="arabicPeriod"/>
            </a:pPr>
            <a:r>
              <a:rPr lang="en-GB" sz="1600" dirty="0"/>
              <a:t>Online training is less intimidating than instructor-led courses</a:t>
            </a:r>
            <a:r>
              <a:rPr lang="en-GB" sz="1600" b="1" dirty="0" smtClean="0"/>
              <a:t>.</a:t>
            </a:r>
          </a:p>
          <a:p>
            <a:pPr marL="0" indent="0">
              <a:buNone/>
            </a:pPr>
            <a:r>
              <a:rPr lang="en-GB" sz="1600" b="1" dirty="0" smtClean="0"/>
              <a:t>To bridge the educational gap, then African universities need to step up and use ICT as a tool for learning </a:t>
            </a:r>
            <a:r>
              <a:rPr lang="en-GB" sz="1600" b="1" smtClean="0"/>
              <a:t>and teaching</a:t>
            </a:r>
            <a:endParaRPr lang="en-GB" sz="1600" b="1" dirty="0" smtClean="0"/>
          </a:p>
          <a:p>
            <a:pPr>
              <a:buFont typeface="+mj-lt"/>
              <a:buAutoNum type="arabicPeriod"/>
            </a:pPr>
            <a:endParaRPr lang="en-GB" sz="1600" dirty="0"/>
          </a:p>
          <a:p>
            <a:pPr marL="0" indent="0">
              <a:buNone/>
            </a:pPr>
            <a:endParaRPr lang="en-GB" sz="6400" dirty="0"/>
          </a:p>
        </p:txBody>
      </p:sp>
    </p:spTree>
    <p:extLst>
      <p:ext uri="{BB962C8B-B14F-4D97-AF65-F5344CB8AC3E}">
        <p14:creationId xmlns:p14="http://schemas.microsoft.com/office/powerpoint/2010/main" val="34858533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will be discussed</a:t>
            </a:r>
            <a:endParaRPr lang="en-GB" dirty="0"/>
          </a:p>
        </p:txBody>
      </p:sp>
      <p:sp>
        <p:nvSpPr>
          <p:cNvPr id="3" name="Content Placeholder 2"/>
          <p:cNvSpPr>
            <a:spLocks noGrp="1"/>
          </p:cNvSpPr>
          <p:nvPr>
            <p:ph idx="1"/>
          </p:nvPr>
        </p:nvSpPr>
        <p:spPr/>
        <p:txBody>
          <a:bodyPr/>
          <a:lstStyle/>
          <a:p>
            <a:pPr>
              <a:buFont typeface="+mj-lt"/>
              <a:buAutoNum type="arabicPeriod"/>
            </a:pPr>
            <a:r>
              <a:rPr lang="en-GB" dirty="0" smtClean="0"/>
              <a:t>Introduction</a:t>
            </a:r>
          </a:p>
          <a:p>
            <a:pPr>
              <a:buFont typeface="+mj-lt"/>
              <a:buAutoNum type="arabicPeriod"/>
            </a:pPr>
            <a:r>
              <a:rPr lang="en-GB" dirty="0" smtClean="0"/>
              <a:t>The reason for the Alternative Learning Mode</a:t>
            </a:r>
          </a:p>
          <a:p>
            <a:pPr>
              <a:buFont typeface="+mj-lt"/>
              <a:buAutoNum type="arabicPeriod"/>
            </a:pPr>
            <a:r>
              <a:rPr lang="en-GB" dirty="0" smtClean="0"/>
              <a:t>Steps taken to develop the Alternative Learning Mode</a:t>
            </a:r>
          </a:p>
          <a:p>
            <a:pPr>
              <a:buFont typeface="+mj-lt"/>
              <a:buAutoNum type="arabicPeriod"/>
            </a:pPr>
            <a:r>
              <a:rPr lang="en-GB" dirty="0" smtClean="0"/>
              <a:t>Implementation of the Alternative Learning Mode</a:t>
            </a:r>
          </a:p>
          <a:p>
            <a:pPr>
              <a:buFont typeface="+mj-lt"/>
              <a:buAutoNum type="arabicPeriod"/>
            </a:pPr>
            <a:r>
              <a:rPr lang="en-GB" dirty="0" smtClean="0"/>
              <a:t>Challenges Encountered</a:t>
            </a:r>
          </a:p>
          <a:p>
            <a:pPr>
              <a:buFont typeface="+mj-lt"/>
              <a:buAutoNum type="arabicPeriod"/>
            </a:pPr>
            <a:r>
              <a:rPr lang="en-GB" dirty="0" smtClean="0"/>
              <a:t>Lesson learned at the University of Sierra Leone</a:t>
            </a:r>
          </a:p>
          <a:p>
            <a:pPr>
              <a:buFont typeface="+mj-lt"/>
              <a:buAutoNum type="arabicPeriod"/>
            </a:pPr>
            <a:r>
              <a:rPr lang="en-GB" dirty="0" smtClean="0"/>
              <a:t>The way forward</a:t>
            </a:r>
          </a:p>
          <a:p>
            <a:pPr>
              <a:buFont typeface="+mj-lt"/>
              <a:buAutoNum type="arabicPeriod"/>
            </a:pPr>
            <a:r>
              <a:rPr lang="en-GB" dirty="0" smtClean="0"/>
              <a:t>conclusion</a:t>
            </a:r>
            <a:endParaRPr lang="en-GB" dirty="0"/>
          </a:p>
        </p:txBody>
      </p:sp>
    </p:spTree>
    <p:extLst>
      <p:ext uri="{BB962C8B-B14F-4D97-AF65-F5344CB8AC3E}">
        <p14:creationId xmlns:p14="http://schemas.microsoft.com/office/powerpoint/2010/main" val="34570738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Introduction</a:t>
            </a:r>
            <a:endParaRPr lang="en-GB" dirty="0"/>
          </a:p>
        </p:txBody>
      </p:sp>
      <p:sp>
        <p:nvSpPr>
          <p:cNvPr id="3" name="Content Placeholder 2"/>
          <p:cNvSpPr>
            <a:spLocks noGrp="1"/>
          </p:cNvSpPr>
          <p:nvPr>
            <p:ph idx="1"/>
          </p:nvPr>
        </p:nvSpPr>
        <p:spPr/>
        <p:txBody>
          <a:bodyPr/>
          <a:lstStyle/>
          <a:p>
            <a:r>
              <a:rPr lang="en-GB" dirty="0"/>
              <a:t>The University of Sierra Leone comprises of three constituent college campuses: </a:t>
            </a:r>
            <a:r>
              <a:rPr lang="en-GB" dirty="0" err="1"/>
              <a:t>Fourah</a:t>
            </a:r>
            <a:r>
              <a:rPr lang="en-GB" dirty="0"/>
              <a:t> Bay College (FBC), Institute for Public Administration and Management (IPAM) and the College of Medicine and Allied Health Sciences (COMAHS). The oldest college, FBC, founded in 1827, has trained nationals and West Africans for nearly 2 centuries.  The colleges have different specialized programs: FBC offers Pure and Applied Sciences, Liberal Arts, Social Sciences, and Law: IPAM offers Public Administration, Public Policy, Humanities, and Management; and   COMAHS offers programmes in Medicine, Public Health, Nursing, and allied Medical Health. </a:t>
            </a:r>
          </a:p>
          <a:p>
            <a:endParaRPr lang="en-GB" dirty="0"/>
          </a:p>
        </p:txBody>
      </p:sp>
    </p:spTree>
    <p:extLst>
      <p:ext uri="{BB962C8B-B14F-4D97-AF65-F5344CB8AC3E}">
        <p14:creationId xmlns:p14="http://schemas.microsoft.com/office/powerpoint/2010/main" val="30482720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Reason for the Alternative Learning Mode</a:t>
            </a:r>
            <a:endParaRPr lang="en-GB" dirty="0"/>
          </a:p>
        </p:txBody>
      </p:sp>
      <p:sp>
        <p:nvSpPr>
          <p:cNvPr id="3" name="Content Placeholder 2"/>
          <p:cNvSpPr>
            <a:spLocks noGrp="1"/>
          </p:cNvSpPr>
          <p:nvPr>
            <p:ph idx="1"/>
          </p:nvPr>
        </p:nvSpPr>
        <p:spPr/>
        <p:txBody>
          <a:bodyPr>
            <a:normAutofit fontScale="92500" lnSpcReduction="20000"/>
          </a:bodyPr>
          <a:lstStyle/>
          <a:p>
            <a:r>
              <a:rPr lang="en-GB" dirty="0" smtClean="0"/>
              <a:t>Around March 2014, the deadly Ebola Virus Disease (EVD) outbreak occurred in the West African region. </a:t>
            </a:r>
            <a:r>
              <a:rPr lang="en-GB" dirty="0"/>
              <a:t>formally known as Ebola haemorrhagic fever, is a severe, fatal illness with an average fatality rate of 50%, varying between 25% to 90%.  The first EVD outbreak occurred in 1976 in rural parts of Central Africa, but the recent West African outbreak has been in both urban and rural areas.  The 1976 outbreak occurred in 2 simultaneous locations in </a:t>
            </a:r>
            <a:r>
              <a:rPr lang="en-GB" dirty="0" err="1"/>
              <a:t>Nzara</a:t>
            </a:r>
            <a:r>
              <a:rPr lang="en-GB" dirty="0"/>
              <a:t>, Sudan, and </a:t>
            </a:r>
            <a:r>
              <a:rPr lang="en-GB" dirty="0" err="1"/>
              <a:t>Yambuku</a:t>
            </a:r>
            <a:r>
              <a:rPr lang="en-GB" dirty="0"/>
              <a:t>, Democratic Republic of Congo, with the latter near the Ebola River, from which the virus derived its name. </a:t>
            </a:r>
            <a:endParaRPr lang="en-GB" dirty="0" smtClean="0"/>
          </a:p>
          <a:p>
            <a:r>
              <a:rPr lang="en-GB" dirty="0" smtClean="0"/>
              <a:t>The </a:t>
            </a:r>
            <a:r>
              <a:rPr lang="en-GB" dirty="0"/>
              <a:t>most severely affected countries - Guinea, Liberia and Sierra Leone - have weak health systems and infrastructure, after long periods of conflict and instability. On August 8, 2014, WHO declared the West African outbreak an International public health emergency.  A separate unrelated out-break occurred simultaneously in </a:t>
            </a:r>
            <a:r>
              <a:rPr lang="en-GB" dirty="0" err="1"/>
              <a:t>Boende</a:t>
            </a:r>
            <a:r>
              <a:rPr lang="en-GB" dirty="0"/>
              <a:t> Equateur, an isolated part of Democratic Republic of Congo.</a:t>
            </a:r>
          </a:p>
          <a:p>
            <a:endParaRPr lang="en-GB" dirty="0"/>
          </a:p>
        </p:txBody>
      </p:sp>
    </p:spTree>
    <p:extLst>
      <p:ext uri="{BB962C8B-B14F-4D97-AF65-F5344CB8AC3E}">
        <p14:creationId xmlns:p14="http://schemas.microsoft.com/office/powerpoint/2010/main" val="26236327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Reason for the Alternative Learning Mode.</a:t>
            </a:r>
            <a:endParaRPr lang="en-GB" dirty="0"/>
          </a:p>
        </p:txBody>
      </p:sp>
      <p:sp>
        <p:nvSpPr>
          <p:cNvPr id="3" name="Content Placeholder 2"/>
          <p:cNvSpPr>
            <a:spLocks noGrp="1"/>
          </p:cNvSpPr>
          <p:nvPr>
            <p:ph idx="1"/>
          </p:nvPr>
        </p:nvSpPr>
        <p:spPr/>
        <p:txBody>
          <a:bodyPr/>
          <a:lstStyle/>
          <a:p>
            <a:r>
              <a:rPr lang="en-GB" dirty="0" smtClean="0"/>
              <a:t>Due to this outbreak in Sierra Leone, the government decided to shut down all educational institutions for several months.  In this light, no student was able to receive any formal education or training in the whole country.  It devastated the economy, shut down the hospital system, hammered the agricultural sector and even paralysed the educational institutions.  Many young teenagers were getting unwanted and unplanned pregnancies as they had nothing doing for these period.</a:t>
            </a:r>
          </a:p>
          <a:p>
            <a:r>
              <a:rPr lang="en-GB" dirty="0" smtClean="0"/>
              <a:t>This was what triggered the Alternative Learning Mode to help engaging the students at the University of Sierra Leone. </a:t>
            </a:r>
            <a:endParaRPr lang="en-GB" dirty="0"/>
          </a:p>
        </p:txBody>
      </p:sp>
    </p:spTree>
    <p:extLst>
      <p:ext uri="{BB962C8B-B14F-4D97-AF65-F5344CB8AC3E}">
        <p14:creationId xmlns:p14="http://schemas.microsoft.com/office/powerpoint/2010/main" val="34074341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Steps to develop the Alternative Learning Mode</a:t>
            </a:r>
            <a:endParaRPr lang="en-GB" dirty="0"/>
          </a:p>
        </p:txBody>
      </p:sp>
      <p:sp>
        <p:nvSpPr>
          <p:cNvPr id="3" name="Content Placeholder 2"/>
          <p:cNvSpPr>
            <a:spLocks noGrp="1"/>
          </p:cNvSpPr>
          <p:nvPr>
            <p:ph idx="1"/>
          </p:nvPr>
        </p:nvSpPr>
        <p:spPr>
          <a:xfrm>
            <a:off x="1154954" y="2318197"/>
            <a:ext cx="8825659" cy="4250028"/>
          </a:xfrm>
        </p:spPr>
        <p:txBody>
          <a:bodyPr/>
          <a:lstStyle/>
          <a:p>
            <a:pPr>
              <a:buFont typeface="+mj-lt"/>
              <a:buAutoNum type="arabicPeriod"/>
            </a:pPr>
            <a:r>
              <a:rPr lang="en-GB" dirty="0" smtClean="0"/>
              <a:t>Ensure that management of the University was sensitised</a:t>
            </a:r>
          </a:p>
          <a:p>
            <a:pPr>
              <a:buFont typeface="+mj-lt"/>
              <a:buAutoNum type="arabicPeriod"/>
            </a:pPr>
            <a:r>
              <a:rPr lang="en-GB" dirty="0" smtClean="0"/>
              <a:t>Involvement of the academic staff</a:t>
            </a:r>
          </a:p>
          <a:p>
            <a:pPr>
              <a:buFont typeface="+mj-lt"/>
              <a:buAutoNum type="arabicPeriod"/>
            </a:pPr>
            <a:r>
              <a:rPr lang="en-GB" dirty="0"/>
              <a:t>E</a:t>
            </a:r>
            <a:r>
              <a:rPr lang="en-GB" dirty="0" smtClean="0"/>
              <a:t>nsure that  a semi-robust learning platform was developed</a:t>
            </a:r>
          </a:p>
          <a:p>
            <a:pPr>
              <a:buFont typeface="+mj-lt"/>
              <a:buAutoNum type="arabicPeriod"/>
            </a:pPr>
            <a:r>
              <a:rPr lang="en-GB" dirty="0" smtClean="0"/>
              <a:t>Creating email addresses for all the registered students at the university of Sierra Leone</a:t>
            </a:r>
          </a:p>
          <a:p>
            <a:pPr>
              <a:buFont typeface="+mj-lt"/>
              <a:buAutoNum type="arabicPeriod"/>
            </a:pPr>
            <a:r>
              <a:rPr lang="en-GB" dirty="0" smtClean="0"/>
              <a:t>Creating email addresses for all academic and administrative staffs</a:t>
            </a:r>
          </a:p>
          <a:p>
            <a:pPr>
              <a:buFont typeface="+mj-lt"/>
              <a:buAutoNum type="arabicPeriod"/>
            </a:pPr>
            <a:r>
              <a:rPr lang="en-GB" dirty="0" smtClean="0"/>
              <a:t>Creating mailing lists for all programmes and levels within the university and ensure that the right students are placed at their appropriate mailing lists.</a:t>
            </a:r>
          </a:p>
          <a:p>
            <a:pPr>
              <a:buFont typeface="+mj-lt"/>
              <a:buAutoNum type="arabicPeriod"/>
            </a:pPr>
            <a:r>
              <a:rPr lang="en-GB" dirty="0" smtClean="0"/>
              <a:t>Train all staff on how to use the system effectively</a:t>
            </a:r>
          </a:p>
          <a:p>
            <a:pPr>
              <a:buFont typeface="+mj-lt"/>
              <a:buAutoNum type="arabicPeriod"/>
            </a:pPr>
            <a:r>
              <a:rPr lang="en-GB" dirty="0" smtClean="0"/>
              <a:t>Role out the system to the students</a:t>
            </a:r>
          </a:p>
          <a:p>
            <a:pPr>
              <a:buFont typeface="+mj-lt"/>
              <a:buAutoNum type="arabicPeriod"/>
            </a:pPr>
            <a:endParaRPr lang="en-GB" dirty="0"/>
          </a:p>
        </p:txBody>
      </p:sp>
    </p:spTree>
    <p:extLst>
      <p:ext uri="{BB962C8B-B14F-4D97-AF65-F5344CB8AC3E}">
        <p14:creationId xmlns:p14="http://schemas.microsoft.com/office/powerpoint/2010/main" val="19917310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Implementation of the Alternative Learning Mode</a:t>
            </a:r>
            <a:endParaRPr lang="en-GB" dirty="0"/>
          </a:p>
        </p:txBody>
      </p:sp>
      <p:sp>
        <p:nvSpPr>
          <p:cNvPr id="3" name="Content Placeholder 2"/>
          <p:cNvSpPr>
            <a:spLocks noGrp="1"/>
          </p:cNvSpPr>
          <p:nvPr>
            <p:ph idx="1"/>
          </p:nvPr>
        </p:nvSpPr>
        <p:spPr/>
        <p:txBody>
          <a:bodyPr/>
          <a:lstStyle/>
          <a:p>
            <a:r>
              <a:rPr lang="en-GB" dirty="0" smtClean="0"/>
              <a:t>Lecturers were able to develop learning materials for their respective modules.</a:t>
            </a:r>
          </a:p>
          <a:p>
            <a:r>
              <a:rPr lang="en-GB" dirty="0" smtClean="0"/>
              <a:t>These learning materials were then attached to their emails and then selected the appropriate mailing list</a:t>
            </a:r>
          </a:p>
          <a:p>
            <a:r>
              <a:rPr lang="en-GB" dirty="0" smtClean="0"/>
              <a:t>Students were able to receive their various learning materials and then respond through mailing list if the need arise</a:t>
            </a:r>
          </a:p>
          <a:p>
            <a:r>
              <a:rPr lang="en-GB" dirty="0" smtClean="0"/>
              <a:t>Marks were even allocated to students after completing their assignments through the ALM</a:t>
            </a:r>
          </a:p>
          <a:p>
            <a:r>
              <a:rPr lang="en-GB" dirty="0" smtClean="0"/>
              <a:t>Students were also encouraged to do personal research through the ALM</a:t>
            </a:r>
            <a:endParaRPr lang="en-GB" dirty="0"/>
          </a:p>
        </p:txBody>
      </p:sp>
    </p:spTree>
    <p:extLst>
      <p:ext uri="{BB962C8B-B14F-4D97-AF65-F5344CB8AC3E}">
        <p14:creationId xmlns:p14="http://schemas.microsoft.com/office/powerpoint/2010/main" val="23781671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Challenges Encountered</a:t>
            </a:r>
            <a:endParaRPr lang="en-GB" dirty="0"/>
          </a:p>
        </p:txBody>
      </p:sp>
      <p:sp>
        <p:nvSpPr>
          <p:cNvPr id="3" name="Content Placeholder 2"/>
          <p:cNvSpPr>
            <a:spLocks noGrp="1"/>
          </p:cNvSpPr>
          <p:nvPr>
            <p:ph idx="1"/>
          </p:nvPr>
        </p:nvSpPr>
        <p:spPr/>
        <p:txBody>
          <a:bodyPr/>
          <a:lstStyle/>
          <a:p>
            <a:r>
              <a:rPr lang="en-GB" dirty="0" smtClean="0"/>
              <a:t>No ICT infrastructure available before the Ebola outbreak</a:t>
            </a:r>
          </a:p>
          <a:p>
            <a:r>
              <a:rPr lang="en-GB" dirty="0" smtClean="0"/>
              <a:t>Most of the staff were not computer literate</a:t>
            </a:r>
          </a:p>
          <a:p>
            <a:r>
              <a:rPr lang="en-GB" dirty="0" smtClean="0"/>
              <a:t>Management was very reluctant in spending money to develop and implement the Alternative Learning Mode.</a:t>
            </a:r>
          </a:p>
          <a:p>
            <a:r>
              <a:rPr lang="en-GB" dirty="0" smtClean="0"/>
              <a:t>Students were already at home and it was very difficult to reach them</a:t>
            </a:r>
          </a:p>
          <a:p>
            <a:r>
              <a:rPr lang="en-GB" dirty="0" smtClean="0"/>
              <a:t>Only few people were allocated to develop the Alternative Learning Mode</a:t>
            </a:r>
          </a:p>
          <a:p>
            <a:r>
              <a:rPr lang="en-GB" dirty="0" smtClean="0"/>
              <a:t>Some staff were even trying to sabotage the project due to selfish reasons</a:t>
            </a:r>
            <a:endParaRPr lang="en-GB" dirty="0"/>
          </a:p>
        </p:txBody>
      </p:sp>
    </p:spTree>
    <p:extLst>
      <p:ext uri="{BB962C8B-B14F-4D97-AF65-F5344CB8AC3E}">
        <p14:creationId xmlns:p14="http://schemas.microsoft.com/office/powerpoint/2010/main" val="9437685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Lessons Learned</a:t>
            </a:r>
            <a:endParaRPr lang="en-GB" dirty="0"/>
          </a:p>
        </p:txBody>
      </p:sp>
      <p:sp>
        <p:nvSpPr>
          <p:cNvPr id="3" name="Content Placeholder 2"/>
          <p:cNvSpPr>
            <a:spLocks noGrp="1"/>
          </p:cNvSpPr>
          <p:nvPr>
            <p:ph idx="1"/>
          </p:nvPr>
        </p:nvSpPr>
        <p:spPr/>
        <p:txBody>
          <a:bodyPr/>
          <a:lstStyle/>
          <a:p>
            <a:r>
              <a:rPr lang="en-GB" dirty="0" smtClean="0"/>
              <a:t>Traditional methods of education is only limited in the class room</a:t>
            </a:r>
          </a:p>
          <a:p>
            <a:r>
              <a:rPr lang="en-GB" dirty="0" smtClean="0"/>
              <a:t>Always be prepared for unforeseen </a:t>
            </a:r>
            <a:r>
              <a:rPr lang="en-GB" dirty="0" err="1" smtClean="0"/>
              <a:t>occurrencies</a:t>
            </a:r>
            <a:endParaRPr lang="en-GB" dirty="0" smtClean="0"/>
          </a:p>
          <a:p>
            <a:r>
              <a:rPr lang="en-GB" dirty="0" smtClean="0"/>
              <a:t>Try to incorporate ICT in all our curriculums</a:t>
            </a:r>
          </a:p>
          <a:p>
            <a:r>
              <a:rPr lang="en-GB" dirty="0" smtClean="0"/>
              <a:t>Management of the university should take ICT more </a:t>
            </a:r>
            <a:r>
              <a:rPr lang="en-GB" dirty="0" err="1" smtClean="0"/>
              <a:t>seriousely</a:t>
            </a:r>
            <a:r>
              <a:rPr lang="en-GB" dirty="0" smtClean="0"/>
              <a:t> </a:t>
            </a:r>
          </a:p>
          <a:p>
            <a:endParaRPr lang="en-GB" dirty="0"/>
          </a:p>
        </p:txBody>
      </p:sp>
    </p:spTree>
    <p:extLst>
      <p:ext uri="{BB962C8B-B14F-4D97-AF65-F5344CB8AC3E}">
        <p14:creationId xmlns:p14="http://schemas.microsoft.com/office/powerpoint/2010/main" val="222106358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98</TotalTime>
  <Words>957</Words>
  <Application>Microsoft Office PowerPoint</Application>
  <PresentationFormat>Widescreen</PresentationFormat>
  <Paragraphs>61</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Century Gothic</vt:lpstr>
      <vt:lpstr>Wingdings 3</vt:lpstr>
      <vt:lpstr>Ion Boardroom</vt:lpstr>
      <vt:lpstr>Alternative Learning Mode in the university of Sierra Leone</vt:lpstr>
      <vt:lpstr>What will be discussed</vt:lpstr>
      <vt:lpstr>Introduction</vt:lpstr>
      <vt:lpstr>Reason for the Alternative Learning Mode</vt:lpstr>
      <vt:lpstr>Reason for the Alternative Learning Mode.</vt:lpstr>
      <vt:lpstr>Steps to develop the Alternative Learning Mode</vt:lpstr>
      <vt:lpstr>Implementation of the Alternative Learning Mode</vt:lpstr>
      <vt:lpstr>Challenges Encountered</vt:lpstr>
      <vt:lpstr>Lessons Learned</vt:lpstr>
      <vt:lpstr>The way forward</vt:lpstr>
      <vt:lpstr>Conclusion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Alternative Learning Mode in the university of Sierra Leone</dc:title>
  <dc:creator>danstevens</dc:creator>
  <cp:lastModifiedBy>danstevens</cp:lastModifiedBy>
  <cp:revision>17</cp:revision>
  <dcterms:created xsi:type="dcterms:W3CDTF">2015-08-21T22:13:14Z</dcterms:created>
  <dcterms:modified xsi:type="dcterms:W3CDTF">2015-08-21T23:51:28Z</dcterms:modified>
</cp:coreProperties>
</file>