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tags/tag6.xml" ContentType="application/vnd.openxmlformats-officedocument.presentationml.tags+xml"/>
  <Override PartName="/ppt/notesSlides/notesSlide7.xml" ContentType="application/vnd.openxmlformats-officedocument.presentationml.notesSlide+xml"/>
  <Override PartName="/ppt/tags/tag7.xml" ContentType="application/vnd.openxmlformats-officedocument.presentationml.tags+xml"/>
  <Override PartName="/ppt/notesSlides/notesSlide8.xml" ContentType="application/vnd.openxmlformats-officedocument.presentationml.notesSlide+xml"/>
  <Override PartName="/ppt/tags/tag8.xml" ContentType="application/vnd.openxmlformats-officedocument.presentationml.tag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tags/tag9.xml" ContentType="application/vnd.openxmlformats-officedocument.presentationml.tag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tags/tag10.xml" ContentType="application/vnd.openxmlformats-officedocument.presentationml.tags+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7"/>
  </p:notesMasterIdLst>
  <p:sldIdLst>
    <p:sldId id="256" r:id="rId2"/>
    <p:sldId id="303" r:id="rId3"/>
    <p:sldId id="304" r:id="rId4"/>
    <p:sldId id="333" r:id="rId5"/>
    <p:sldId id="259" r:id="rId6"/>
    <p:sldId id="335" r:id="rId7"/>
    <p:sldId id="336" r:id="rId8"/>
    <p:sldId id="337" r:id="rId9"/>
    <p:sldId id="340" r:id="rId10"/>
    <p:sldId id="339" r:id="rId11"/>
    <p:sldId id="348" r:id="rId12"/>
    <p:sldId id="260" r:id="rId13"/>
    <p:sldId id="344" r:id="rId14"/>
    <p:sldId id="349" r:id="rId15"/>
    <p:sldId id="350" r:id="rId16"/>
    <p:sldId id="352" r:id="rId17"/>
    <p:sldId id="353" r:id="rId18"/>
    <p:sldId id="354" r:id="rId19"/>
    <p:sldId id="355" r:id="rId20"/>
    <p:sldId id="351" r:id="rId21"/>
    <p:sldId id="356" r:id="rId22"/>
    <p:sldId id="357" r:id="rId23"/>
    <p:sldId id="358" r:id="rId24"/>
    <p:sldId id="360" r:id="rId25"/>
    <p:sldId id="347" r:id="rId26"/>
  </p:sldIdLst>
  <p:sldSz cx="9144000" cy="6858000" type="screen4x3"/>
  <p:notesSz cx="6761163" cy="99425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0" d="100"/>
          <a:sy n="90" d="100"/>
        </p:scale>
        <p:origin x="-1404" y="-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p:scale>
          <a:sx n="120" d="100"/>
          <a:sy n="120" d="100"/>
        </p:scale>
        <p:origin x="-2202" y="648"/>
      </p:cViewPr>
      <p:guideLst>
        <p:guide orient="horz" pos="3132"/>
        <p:guide pos="213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9837" cy="497126"/>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29761" y="0"/>
            <a:ext cx="2929837" cy="497126"/>
          </a:xfrm>
          <a:prstGeom prst="rect">
            <a:avLst/>
          </a:prstGeom>
        </p:spPr>
        <p:txBody>
          <a:bodyPr vert="horz" lIns="91440" tIns="45720" rIns="91440" bIns="45720" rtlCol="0"/>
          <a:lstStyle>
            <a:lvl1pPr algn="r">
              <a:defRPr sz="1200"/>
            </a:lvl1pPr>
          </a:lstStyle>
          <a:p>
            <a:fld id="{6607B75E-204B-4C89-B94A-E77A017AEBA0}" type="datetimeFigureOut">
              <a:rPr lang="en-ZA" smtClean="0"/>
              <a:t>2015/08/07</a:t>
            </a:fld>
            <a:endParaRPr lang="en-ZA"/>
          </a:p>
        </p:txBody>
      </p:sp>
      <p:sp>
        <p:nvSpPr>
          <p:cNvPr id="4" name="Slide Image Placeholder 3"/>
          <p:cNvSpPr>
            <a:spLocks noGrp="1" noRot="1" noChangeAspect="1"/>
          </p:cNvSpPr>
          <p:nvPr>
            <p:ph type="sldImg" idx="2"/>
          </p:nvPr>
        </p:nvSpPr>
        <p:spPr>
          <a:xfrm>
            <a:off x="896938" y="746125"/>
            <a:ext cx="4967287" cy="372745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76117" y="4722694"/>
            <a:ext cx="5408930" cy="447413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6" name="Footer Placeholder 5"/>
          <p:cNvSpPr>
            <a:spLocks noGrp="1"/>
          </p:cNvSpPr>
          <p:nvPr>
            <p:ph type="ftr" sz="quarter" idx="4"/>
          </p:nvPr>
        </p:nvSpPr>
        <p:spPr>
          <a:xfrm>
            <a:off x="0" y="9443662"/>
            <a:ext cx="2929837" cy="497126"/>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29761" y="9443662"/>
            <a:ext cx="2929837" cy="497126"/>
          </a:xfrm>
          <a:prstGeom prst="rect">
            <a:avLst/>
          </a:prstGeom>
        </p:spPr>
        <p:txBody>
          <a:bodyPr vert="horz" lIns="91440" tIns="45720" rIns="91440" bIns="45720" rtlCol="0" anchor="b"/>
          <a:lstStyle>
            <a:lvl1pPr algn="r">
              <a:defRPr sz="1200"/>
            </a:lvl1pPr>
          </a:lstStyle>
          <a:p>
            <a:fld id="{0C57C285-62FF-426D-BD19-CFE8A86DCABA}" type="slidenum">
              <a:rPr lang="en-ZA" smtClean="0"/>
              <a:t>‹#›</a:t>
            </a:fld>
            <a:endParaRPr lang="en-ZA"/>
          </a:p>
        </p:txBody>
      </p:sp>
    </p:spTree>
    <p:extLst>
      <p:ext uri="{BB962C8B-B14F-4D97-AF65-F5344CB8AC3E}">
        <p14:creationId xmlns:p14="http://schemas.microsoft.com/office/powerpoint/2010/main" val="17038345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10"/>
          </p:nvPr>
        </p:nvSpPr>
        <p:spPr/>
        <p:txBody>
          <a:bodyPr/>
          <a:lstStyle/>
          <a:p>
            <a:fld id="{0C57C285-62FF-426D-BD19-CFE8A86DCABA}" type="slidenum">
              <a:rPr lang="en-ZA" smtClean="0"/>
              <a:t>1</a:t>
            </a:fld>
            <a:endParaRPr lang="en-ZA"/>
          </a:p>
        </p:txBody>
      </p:sp>
    </p:spTree>
    <p:extLst>
      <p:ext uri="{BB962C8B-B14F-4D97-AF65-F5344CB8AC3E}">
        <p14:creationId xmlns:p14="http://schemas.microsoft.com/office/powerpoint/2010/main" val="36581984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85976" y="4722694"/>
            <a:ext cx="6318219" cy="4474131"/>
          </a:xfrm>
        </p:spPr>
        <p:txBody>
          <a:bodyPr/>
          <a:lstStyle/>
          <a:p>
            <a:endParaRPr lang="en-ZA" b="0" i="0" dirty="0"/>
          </a:p>
        </p:txBody>
      </p:sp>
      <p:sp>
        <p:nvSpPr>
          <p:cNvPr id="4" name="Slide Number Placeholder 3"/>
          <p:cNvSpPr>
            <a:spLocks noGrp="1"/>
          </p:cNvSpPr>
          <p:nvPr>
            <p:ph type="sldNum" sz="quarter" idx="10"/>
          </p:nvPr>
        </p:nvSpPr>
        <p:spPr>
          <a:xfrm>
            <a:off x="6362213" y="9443662"/>
            <a:ext cx="397385" cy="497126"/>
          </a:xfrm>
        </p:spPr>
        <p:txBody>
          <a:bodyPr/>
          <a:lstStyle/>
          <a:p>
            <a:r>
              <a:rPr lang="en-ZA" dirty="0" smtClean="0"/>
              <a:t> </a:t>
            </a:r>
            <a:fld id="{0C57C285-62FF-426D-BD19-CFE8A86DCABA}" type="slidenum">
              <a:rPr lang="en-ZA" smtClean="0"/>
              <a:t>10</a:t>
            </a:fld>
            <a:endParaRPr lang="en-ZA" dirty="0"/>
          </a:p>
        </p:txBody>
      </p:sp>
    </p:spTree>
    <p:extLst>
      <p:ext uri="{BB962C8B-B14F-4D97-AF65-F5344CB8AC3E}">
        <p14:creationId xmlns:p14="http://schemas.microsoft.com/office/powerpoint/2010/main" val="27427043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10"/>
          </p:nvPr>
        </p:nvSpPr>
        <p:spPr/>
        <p:txBody>
          <a:bodyPr/>
          <a:lstStyle/>
          <a:p>
            <a:fld id="{0C57C285-62FF-426D-BD19-CFE8A86DCABA}" type="slidenum">
              <a:rPr lang="en-ZA" smtClean="0"/>
              <a:t>12</a:t>
            </a:fld>
            <a:endParaRPr lang="en-ZA"/>
          </a:p>
        </p:txBody>
      </p:sp>
    </p:spTree>
    <p:extLst>
      <p:ext uri="{BB962C8B-B14F-4D97-AF65-F5344CB8AC3E}">
        <p14:creationId xmlns:p14="http://schemas.microsoft.com/office/powerpoint/2010/main" val="40464319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10"/>
          </p:nvPr>
        </p:nvSpPr>
        <p:spPr/>
        <p:txBody>
          <a:bodyPr/>
          <a:lstStyle/>
          <a:p>
            <a:fld id="{0C57C285-62FF-426D-BD19-CFE8A86DCABA}" type="slidenum">
              <a:rPr lang="en-ZA" smtClean="0"/>
              <a:t>13</a:t>
            </a:fld>
            <a:endParaRPr lang="en-ZA"/>
          </a:p>
        </p:txBody>
      </p:sp>
    </p:spTree>
    <p:extLst>
      <p:ext uri="{BB962C8B-B14F-4D97-AF65-F5344CB8AC3E}">
        <p14:creationId xmlns:p14="http://schemas.microsoft.com/office/powerpoint/2010/main" val="40464319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a:p>
        </p:txBody>
      </p:sp>
      <p:sp>
        <p:nvSpPr>
          <p:cNvPr id="4" name="Slide Number Placeholder 3"/>
          <p:cNvSpPr>
            <a:spLocks noGrp="1"/>
          </p:cNvSpPr>
          <p:nvPr>
            <p:ph type="sldNum" sz="quarter" idx="10"/>
          </p:nvPr>
        </p:nvSpPr>
        <p:spPr/>
        <p:txBody>
          <a:bodyPr/>
          <a:lstStyle/>
          <a:p>
            <a:fld id="{0C57C285-62FF-426D-BD19-CFE8A86DCABA}" type="slidenum">
              <a:rPr lang="en-ZA" smtClean="0"/>
              <a:t>25</a:t>
            </a:fld>
            <a:endParaRPr lang="en-ZA"/>
          </a:p>
        </p:txBody>
      </p:sp>
    </p:spTree>
    <p:extLst>
      <p:ext uri="{BB962C8B-B14F-4D97-AF65-F5344CB8AC3E}">
        <p14:creationId xmlns:p14="http://schemas.microsoft.com/office/powerpoint/2010/main" val="38214684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a:p>
        </p:txBody>
      </p:sp>
      <p:sp>
        <p:nvSpPr>
          <p:cNvPr id="4" name="Slide Number Placeholder 3"/>
          <p:cNvSpPr>
            <a:spLocks noGrp="1"/>
          </p:cNvSpPr>
          <p:nvPr>
            <p:ph type="sldNum" sz="quarter" idx="10"/>
          </p:nvPr>
        </p:nvSpPr>
        <p:spPr/>
        <p:txBody>
          <a:bodyPr/>
          <a:lstStyle/>
          <a:p>
            <a:fld id="{0C57C285-62FF-426D-BD19-CFE8A86DCABA}" type="slidenum">
              <a:rPr lang="en-ZA" smtClean="0"/>
              <a:t>2</a:t>
            </a:fld>
            <a:endParaRPr lang="en-ZA"/>
          </a:p>
        </p:txBody>
      </p:sp>
    </p:spTree>
    <p:extLst>
      <p:ext uri="{BB962C8B-B14F-4D97-AF65-F5344CB8AC3E}">
        <p14:creationId xmlns:p14="http://schemas.microsoft.com/office/powerpoint/2010/main" val="38214684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l">
              <a:buNone/>
            </a:pPr>
            <a:r>
              <a:rPr lang="en-ZA" sz="1200" dirty="0" smtClean="0"/>
              <a:t>eLearning was implemented at the Polytechnic of Namibia in 2010. </a:t>
            </a:r>
          </a:p>
          <a:p>
            <a:pPr marL="0" indent="0" algn="l">
              <a:buNone/>
            </a:pPr>
            <a:r>
              <a:rPr lang="en-ZA" sz="1200" dirty="0" smtClean="0"/>
              <a:t>An eLearning strategy and policy are in place </a:t>
            </a:r>
          </a:p>
          <a:p>
            <a:pPr marL="0" indent="0" algn="l">
              <a:buNone/>
            </a:pPr>
            <a:r>
              <a:rPr lang="en-ZA" sz="1200" dirty="0" smtClean="0"/>
              <a:t>and yet the institution does not have a fully fledged programme as yet. </a:t>
            </a:r>
          </a:p>
          <a:p>
            <a:endParaRPr lang="en-ZA" dirty="0"/>
          </a:p>
        </p:txBody>
      </p:sp>
      <p:sp>
        <p:nvSpPr>
          <p:cNvPr id="4" name="Slide Number Placeholder 3"/>
          <p:cNvSpPr>
            <a:spLocks noGrp="1"/>
          </p:cNvSpPr>
          <p:nvPr>
            <p:ph type="sldNum" sz="quarter" idx="10"/>
          </p:nvPr>
        </p:nvSpPr>
        <p:spPr/>
        <p:txBody>
          <a:bodyPr/>
          <a:lstStyle/>
          <a:p>
            <a:fld id="{0C57C285-62FF-426D-BD19-CFE8A86DCABA}" type="slidenum">
              <a:rPr lang="en-ZA" smtClean="0"/>
              <a:t>3</a:t>
            </a:fld>
            <a:endParaRPr lang="en-ZA"/>
          </a:p>
        </p:txBody>
      </p:sp>
    </p:spTree>
    <p:extLst>
      <p:ext uri="{BB962C8B-B14F-4D97-AF65-F5344CB8AC3E}">
        <p14:creationId xmlns:p14="http://schemas.microsoft.com/office/powerpoint/2010/main" val="18536526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ZA" dirty="0" smtClean="0"/>
              <a:t>Framework this paper intends to show how an eLearning Maturity Model can be used to encourage improvements in eLearning at the institutions.  </a:t>
            </a:r>
          </a:p>
          <a:p>
            <a:endParaRPr lang="en-ZA" dirty="0"/>
          </a:p>
        </p:txBody>
      </p:sp>
      <p:sp>
        <p:nvSpPr>
          <p:cNvPr id="4" name="Slide Number Placeholder 3"/>
          <p:cNvSpPr>
            <a:spLocks noGrp="1"/>
          </p:cNvSpPr>
          <p:nvPr>
            <p:ph type="sldNum" sz="quarter" idx="10"/>
          </p:nvPr>
        </p:nvSpPr>
        <p:spPr/>
        <p:txBody>
          <a:bodyPr/>
          <a:lstStyle/>
          <a:p>
            <a:fld id="{0C57C285-62FF-426D-BD19-CFE8A86DCABA}" type="slidenum">
              <a:rPr lang="en-ZA" smtClean="0"/>
              <a:t>4</a:t>
            </a:fld>
            <a:endParaRPr lang="en-ZA"/>
          </a:p>
        </p:txBody>
      </p:sp>
    </p:spTree>
    <p:extLst>
      <p:ext uri="{BB962C8B-B14F-4D97-AF65-F5344CB8AC3E}">
        <p14:creationId xmlns:p14="http://schemas.microsoft.com/office/powerpoint/2010/main" val="1080903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85976" y="4722694"/>
            <a:ext cx="6318219" cy="4474131"/>
          </a:xfrm>
        </p:spPr>
        <p:txBody>
          <a:bodyPr/>
          <a:lstStyle/>
          <a:p>
            <a:r>
              <a:rPr lang="en-ZA" sz="1200" b="0" i="0" u="none" strike="noStrike" kern="1200" baseline="0" dirty="0" smtClean="0">
                <a:solidFill>
                  <a:schemeClr val="tx1"/>
                </a:solidFill>
                <a:latin typeface="+mn-lt"/>
                <a:ea typeface="+mn-ea"/>
                <a:cs typeface="+mn-cs"/>
              </a:rPr>
              <a:t>Capability in the context of this model refers to the ability of an institution to ensure that eLearning design, development and deployment is meeting the needs of the students, staff and institution. Capability includes the ability of an institution to sustain eLearning support of teaching as demand grows and staff change. </a:t>
            </a:r>
            <a:endParaRPr lang="en-ZA" b="0" i="0" dirty="0"/>
          </a:p>
        </p:txBody>
      </p:sp>
      <p:sp>
        <p:nvSpPr>
          <p:cNvPr id="4" name="Slide Number Placeholder 3"/>
          <p:cNvSpPr>
            <a:spLocks noGrp="1"/>
          </p:cNvSpPr>
          <p:nvPr>
            <p:ph type="sldNum" sz="quarter" idx="10"/>
          </p:nvPr>
        </p:nvSpPr>
        <p:spPr>
          <a:xfrm>
            <a:off x="6362213" y="9443662"/>
            <a:ext cx="397385" cy="497126"/>
          </a:xfrm>
        </p:spPr>
        <p:txBody>
          <a:bodyPr/>
          <a:lstStyle/>
          <a:p>
            <a:r>
              <a:rPr lang="en-ZA" dirty="0" smtClean="0"/>
              <a:t> </a:t>
            </a:r>
            <a:fld id="{0C57C285-62FF-426D-BD19-CFE8A86DCABA}" type="slidenum">
              <a:rPr lang="en-ZA" smtClean="0"/>
              <a:t>5</a:t>
            </a:fld>
            <a:endParaRPr lang="en-ZA" dirty="0"/>
          </a:p>
        </p:txBody>
      </p:sp>
    </p:spTree>
    <p:extLst>
      <p:ext uri="{BB962C8B-B14F-4D97-AF65-F5344CB8AC3E}">
        <p14:creationId xmlns:p14="http://schemas.microsoft.com/office/powerpoint/2010/main" val="27427043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85976" y="4722694"/>
            <a:ext cx="6318219" cy="4474131"/>
          </a:xfrm>
        </p:spPr>
        <p:txBody>
          <a:bodyPr/>
          <a:lstStyle/>
          <a:p>
            <a:endParaRPr lang="en-ZA" b="0" i="0" dirty="0"/>
          </a:p>
        </p:txBody>
      </p:sp>
      <p:sp>
        <p:nvSpPr>
          <p:cNvPr id="4" name="Slide Number Placeholder 3"/>
          <p:cNvSpPr>
            <a:spLocks noGrp="1"/>
          </p:cNvSpPr>
          <p:nvPr>
            <p:ph type="sldNum" sz="quarter" idx="10"/>
          </p:nvPr>
        </p:nvSpPr>
        <p:spPr>
          <a:xfrm>
            <a:off x="6362213" y="9443662"/>
            <a:ext cx="397385" cy="497126"/>
          </a:xfrm>
        </p:spPr>
        <p:txBody>
          <a:bodyPr/>
          <a:lstStyle/>
          <a:p>
            <a:r>
              <a:rPr lang="en-ZA" dirty="0" smtClean="0"/>
              <a:t> </a:t>
            </a:r>
            <a:fld id="{0C57C285-62FF-426D-BD19-CFE8A86DCABA}" type="slidenum">
              <a:rPr lang="en-ZA" smtClean="0"/>
              <a:t>6</a:t>
            </a:fld>
            <a:endParaRPr lang="en-ZA" dirty="0"/>
          </a:p>
        </p:txBody>
      </p:sp>
    </p:spTree>
    <p:extLst>
      <p:ext uri="{BB962C8B-B14F-4D97-AF65-F5344CB8AC3E}">
        <p14:creationId xmlns:p14="http://schemas.microsoft.com/office/powerpoint/2010/main" val="27427043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85976" y="4722694"/>
            <a:ext cx="6318219" cy="4474131"/>
          </a:xfrm>
        </p:spPr>
        <p:txBody>
          <a:bodyPr/>
          <a:lstStyle/>
          <a:p>
            <a:r>
              <a:rPr lang="en-ZA" sz="1200" kern="1200" dirty="0" smtClean="0">
                <a:solidFill>
                  <a:schemeClr val="tx1"/>
                </a:solidFill>
                <a:effectLst/>
                <a:latin typeface="+mn-lt"/>
                <a:ea typeface="+mn-ea"/>
                <a:cs typeface="+mn-cs"/>
              </a:rPr>
              <a:t>Marshall and Mitchell’s (2002) eLearning Maturity Model Framework was established from  the Capability Maturity Model (CMM) as pioneered by Watts Humphrey in the field of Software engineering (Marshall &amp; Mitchell, 2002)</a:t>
            </a:r>
            <a:endParaRPr lang="en-ZA" b="0" i="0" dirty="0"/>
          </a:p>
        </p:txBody>
      </p:sp>
      <p:sp>
        <p:nvSpPr>
          <p:cNvPr id="4" name="Slide Number Placeholder 3"/>
          <p:cNvSpPr>
            <a:spLocks noGrp="1"/>
          </p:cNvSpPr>
          <p:nvPr>
            <p:ph type="sldNum" sz="quarter" idx="10"/>
          </p:nvPr>
        </p:nvSpPr>
        <p:spPr>
          <a:xfrm>
            <a:off x="6362213" y="9443662"/>
            <a:ext cx="397385" cy="497126"/>
          </a:xfrm>
        </p:spPr>
        <p:txBody>
          <a:bodyPr/>
          <a:lstStyle/>
          <a:p>
            <a:r>
              <a:rPr lang="en-ZA" dirty="0" smtClean="0"/>
              <a:t> </a:t>
            </a:r>
            <a:fld id="{0C57C285-62FF-426D-BD19-CFE8A86DCABA}" type="slidenum">
              <a:rPr lang="en-ZA" smtClean="0"/>
              <a:t>7</a:t>
            </a:fld>
            <a:endParaRPr lang="en-ZA" dirty="0"/>
          </a:p>
        </p:txBody>
      </p:sp>
    </p:spTree>
    <p:extLst>
      <p:ext uri="{BB962C8B-B14F-4D97-AF65-F5344CB8AC3E}">
        <p14:creationId xmlns:p14="http://schemas.microsoft.com/office/powerpoint/2010/main" val="27427043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85976" y="4722694"/>
            <a:ext cx="6318219" cy="4474131"/>
          </a:xfrm>
        </p:spPr>
        <p:txBody>
          <a:bodyPr/>
          <a:lstStyle/>
          <a:p>
            <a:endParaRPr lang="en-ZA" b="0" i="0" dirty="0"/>
          </a:p>
        </p:txBody>
      </p:sp>
      <p:sp>
        <p:nvSpPr>
          <p:cNvPr id="4" name="Slide Number Placeholder 3"/>
          <p:cNvSpPr>
            <a:spLocks noGrp="1"/>
          </p:cNvSpPr>
          <p:nvPr>
            <p:ph type="sldNum" sz="quarter" idx="10"/>
          </p:nvPr>
        </p:nvSpPr>
        <p:spPr>
          <a:xfrm>
            <a:off x="6362213" y="9443662"/>
            <a:ext cx="397385" cy="497126"/>
          </a:xfrm>
        </p:spPr>
        <p:txBody>
          <a:bodyPr/>
          <a:lstStyle/>
          <a:p>
            <a:r>
              <a:rPr lang="en-ZA" dirty="0" smtClean="0"/>
              <a:t> </a:t>
            </a:r>
            <a:fld id="{0C57C285-62FF-426D-BD19-CFE8A86DCABA}" type="slidenum">
              <a:rPr lang="en-ZA" smtClean="0"/>
              <a:t>8</a:t>
            </a:fld>
            <a:endParaRPr lang="en-ZA" dirty="0"/>
          </a:p>
        </p:txBody>
      </p:sp>
    </p:spTree>
    <p:extLst>
      <p:ext uri="{BB962C8B-B14F-4D97-AF65-F5344CB8AC3E}">
        <p14:creationId xmlns:p14="http://schemas.microsoft.com/office/powerpoint/2010/main" val="27427043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185976" y="4722694"/>
            <a:ext cx="6318219" cy="4474131"/>
          </a:xfrm>
        </p:spPr>
        <p:txBody>
          <a:bodyPr/>
          <a:lstStyle/>
          <a:p>
            <a:endParaRPr lang="en-ZA" b="0" i="0" dirty="0"/>
          </a:p>
        </p:txBody>
      </p:sp>
      <p:sp>
        <p:nvSpPr>
          <p:cNvPr id="4" name="Slide Number Placeholder 3"/>
          <p:cNvSpPr>
            <a:spLocks noGrp="1"/>
          </p:cNvSpPr>
          <p:nvPr>
            <p:ph type="sldNum" sz="quarter" idx="10"/>
          </p:nvPr>
        </p:nvSpPr>
        <p:spPr>
          <a:xfrm>
            <a:off x="6362213" y="9443662"/>
            <a:ext cx="397385" cy="497126"/>
          </a:xfrm>
        </p:spPr>
        <p:txBody>
          <a:bodyPr/>
          <a:lstStyle/>
          <a:p>
            <a:r>
              <a:rPr lang="en-ZA" dirty="0" smtClean="0"/>
              <a:t> </a:t>
            </a:r>
            <a:fld id="{0C57C285-62FF-426D-BD19-CFE8A86DCABA}" type="slidenum">
              <a:rPr lang="en-ZA" smtClean="0"/>
              <a:t>9</a:t>
            </a:fld>
            <a:endParaRPr lang="en-ZA" dirty="0"/>
          </a:p>
        </p:txBody>
      </p:sp>
    </p:spTree>
    <p:extLst>
      <p:ext uri="{BB962C8B-B14F-4D97-AF65-F5344CB8AC3E}">
        <p14:creationId xmlns:p14="http://schemas.microsoft.com/office/powerpoint/2010/main" val="27427043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0DC88F3-F954-4C0B-8392-2060484CC1DA}" type="datetime1">
              <a:rPr lang="en-ZA" smtClean="0"/>
              <a:t>2015/08/07</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DF68E3DB-E65A-4904-8405-05C9F2F9F5EF}" type="slidenum">
              <a:rPr lang="en-ZA" smtClean="0"/>
              <a:t>‹#›</a:t>
            </a:fld>
            <a:endParaRPr lang="en-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D152FF-5B7C-4FE5-8319-4DA26F7C847C}" type="datetime1">
              <a:rPr lang="en-ZA" smtClean="0"/>
              <a:t>2015/08/07</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DF68E3DB-E65A-4904-8405-05C9F2F9F5EF}" type="slidenum">
              <a:rPr lang="en-ZA" smtClean="0"/>
              <a:t>‹#›</a:t>
            </a:fld>
            <a:endParaRPr lang="en-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D1C11F09-5FCD-4885-876D-EBEAAC91E85D}" type="datetime1">
              <a:rPr lang="en-ZA" smtClean="0"/>
              <a:t>2015/08/07</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DF68E3DB-E65A-4904-8405-05C9F2F9F5EF}" type="slidenum">
              <a:rPr lang="en-ZA" smtClean="0"/>
              <a:t>‹#›</a:t>
            </a:fld>
            <a:endParaRPr lang="en-ZA"/>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5B10FD-66BD-49B8-ACAF-B2CFCB15E54F}" type="datetime1">
              <a:rPr lang="en-ZA" smtClean="0"/>
              <a:t>2015/08/07</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DF68E3DB-E65A-4904-8405-05C9F2F9F5EF}" type="slidenum">
              <a:rPr lang="en-ZA" smtClean="0"/>
              <a:t>‹#›</a:t>
            </a:fld>
            <a:endParaRPr lang="en-ZA"/>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BF94690-6918-4C53-A059-792C6C42F57C}" type="datetime1">
              <a:rPr lang="en-ZA" smtClean="0"/>
              <a:t>2015/08/07</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DF68E3DB-E65A-4904-8405-05C9F2F9F5EF}" type="slidenum">
              <a:rPr lang="en-ZA" smtClean="0"/>
              <a:t>‹#›</a:t>
            </a:fld>
            <a:endParaRPr lang="en-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D08A6C22-84F6-4573-A58C-5D4C4B538A4E}" type="datetime1">
              <a:rPr lang="en-ZA" smtClean="0"/>
              <a:t>2015/08/07</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DF68E3DB-E65A-4904-8405-05C9F2F9F5EF}" type="slidenum">
              <a:rPr lang="en-ZA" smtClean="0"/>
              <a:t>‹#›</a:t>
            </a:fld>
            <a:endParaRPr lang="en-ZA"/>
          </a:p>
        </p:txBody>
      </p:sp>
      <p:sp>
        <p:nvSpPr>
          <p:cNvPr id="9" name="Content Placeholder 8"/>
          <p:cNvSpPr>
            <a:spLocks noGrp="1"/>
          </p:cNvSpPr>
          <p:nvPr>
            <p:ph sz="quarter" idx="13"/>
          </p:nvPr>
        </p:nvSpPr>
        <p:spPr>
          <a:xfrm>
            <a:off x="676655"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A6A229D-238A-400B-AEC9-94F3B8E3DB74}" type="datetime1">
              <a:rPr lang="en-ZA" smtClean="0"/>
              <a:t>2015/08/07</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DF68E3DB-E65A-4904-8405-05C9F2F9F5EF}" type="slidenum">
              <a:rPr lang="en-ZA" smtClean="0"/>
              <a:t>‹#›</a:t>
            </a:fld>
            <a:endParaRPr lang="en-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94B49A2-FD48-45A5-90AD-B0214CB18896}" type="datetime1">
              <a:rPr lang="en-ZA" smtClean="0"/>
              <a:t>2015/08/07</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DF68E3DB-E65A-4904-8405-05C9F2F9F5EF}" type="slidenum">
              <a:rPr lang="en-ZA" smtClean="0"/>
              <a:t>‹#›</a:t>
            </a:fld>
            <a:endParaRPr lang="en-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B2DA2FE8-1F55-4DBE-BD2B-C3D42E26FFCE}" type="datetime1">
              <a:rPr lang="en-ZA" smtClean="0"/>
              <a:t>2015/08/07</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DF68E3DB-E65A-4904-8405-05C9F2F9F5EF}" type="slidenum">
              <a:rPr lang="en-ZA" smtClean="0"/>
              <a:t>‹#›</a:t>
            </a:fld>
            <a:endParaRPr lang="en-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9F79D499-BC18-4C0E-A699-699139C58A72}" type="datetime1">
              <a:rPr lang="en-ZA" smtClean="0"/>
              <a:t>2015/08/07</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DF68E3DB-E65A-4904-8405-05C9F2F9F5EF}" type="slidenum">
              <a:rPr lang="en-ZA" smtClean="0"/>
              <a:t>‹#›</a:t>
            </a:fld>
            <a:endParaRPr lang="en-ZA"/>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5CB98D-F360-4C42-9859-71906B061FAF}" type="datetime1">
              <a:rPr lang="en-ZA" smtClean="0"/>
              <a:t>2015/08/07</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DF68E3DB-E65A-4904-8405-05C9F2F9F5EF}" type="slidenum">
              <a:rPr lang="en-ZA" smtClean="0"/>
              <a:t>‹#›</a:t>
            </a:fld>
            <a:endParaRPr lang="en-ZA"/>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CDF4BB59-5728-4C9E-89F8-57A767E40A62}" type="datetime1">
              <a:rPr lang="en-ZA" smtClean="0"/>
              <a:t>2015/08/07</a:t>
            </a:fld>
            <a:endParaRPr lang="en-ZA"/>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ZA"/>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DF68E3DB-E65A-4904-8405-05C9F2F9F5EF}" type="slidenum">
              <a:rPr lang="en-ZA" smtClean="0"/>
              <a:t>‹#›</a:t>
            </a:fld>
            <a:endParaRPr lang="en-ZA"/>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7.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8.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36912"/>
            <a:ext cx="7772400" cy="3384376"/>
          </a:xfrm>
        </p:spPr>
        <p:txBody>
          <a:bodyPr>
            <a:normAutofit fontScale="90000"/>
          </a:bodyPr>
          <a:lstStyle/>
          <a:p>
            <a:r>
              <a:rPr lang="en-GB" sz="2700" b="1" dirty="0" smtClean="0"/>
              <a:t/>
            </a:r>
            <a:br>
              <a:rPr lang="en-GB" sz="2700" b="1" dirty="0" smtClean="0"/>
            </a:br>
            <a:r>
              <a:rPr lang="en-GB" sz="2700" b="1" dirty="0" smtClean="0"/>
              <a:t/>
            </a:r>
            <a:br>
              <a:rPr lang="en-GB" sz="2700" b="1" dirty="0" smtClean="0"/>
            </a:br>
            <a:r>
              <a:rPr lang="en-GB" sz="2700" b="1" dirty="0" smtClean="0"/>
              <a:t/>
            </a:r>
            <a:br>
              <a:rPr lang="en-GB" sz="2700" b="1" dirty="0" smtClean="0"/>
            </a:br>
            <a:r>
              <a:rPr lang="en-GB" sz="2700" b="1" dirty="0" smtClean="0"/>
              <a:t/>
            </a:r>
            <a:br>
              <a:rPr lang="en-GB" sz="2700" b="1" dirty="0" smtClean="0"/>
            </a:br>
            <a:r>
              <a:rPr lang="en-GB" sz="2700" b="1" dirty="0" smtClean="0"/>
              <a:t/>
            </a:r>
            <a:br>
              <a:rPr lang="en-GB" sz="2700" b="1" dirty="0" smtClean="0"/>
            </a:br>
            <a:r>
              <a:rPr lang="en-GB" sz="2700" b="1" dirty="0" smtClean="0"/>
              <a:t/>
            </a:r>
            <a:br>
              <a:rPr lang="en-GB" sz="2700" b="1" dirty="0" smtClean="0"/>
            </a:br>
            <a:r>
              <a:rPr lang="en-GB" sz="2700" b="1" dirty="0" smtClean="0"/>
              <a:t/>
            </a:r>
            <a:br>
              <a:rPr lang="en-GB" sz="2700" b="1" dirty="0" smtClean="0"/>
            </a:br>
            <a:r>
              <a:rPr lang="en-GB" sz="2700" b="1" dirty="0" smtClean="0"/>
              <a:t/>
            </a:r>
            <a:br>
              <a:rPr lang="en-GB" sz="2700" b="1" dirty="0" smtClean="0"/>
            </a:br>
            <a:r>
              <a:rPr lang="en-GB" sz="3600" b="1" dirty="0" smtClean="0">
                <a:solidFill>
                  <a:schemeClr val="accent2">
                    <a:lumMod val="50000"/>
                  </a:schemeClr>
                </a:solidFill>
              </a:rPr>
              <a:t/>
            </a:r>
            <a:br>
              <a:rPr lang="en-GB" sz="3600" b="1" dirty="0" smtClean="0">
                <a:solidFill>
                  <a:schemeClr val="accent2">
                    <a:lumMod val="50000"/>
                  </a:schemeClr>
                </a:solidFill>
              </a:rPr>
            </a:br>
            <a:r>
              <a:rPr lang="en-ZA" sz="2700" dirty="0" smtClean="0">
                <a:solidFill>
                  <a:schemeClr val="tx1">
                    <a:lumMod val="75000"/>
                    <a:lumOff val="25000"/>
                  </a:schemeClr>
                </a:solidFill>
              </a:rPr>
              <a:t/>
            </a:r>
            <a:br>
              <a:rPr lang="en-ZA" sz="2700" dirty="0" smtClean="0">
                <a:solidFill>
                  <a:schemeClr val="tx1">
                    <a:lumMod val="75000"/>
                    <a:lumOff val="25000"/>
                  </a:schemeClr>
                </a:solidFill>
              </a:rPr>
            </a:br>
            <a:r>
              <a:rPr lang="en-ZA" sz="2700" dirty="0" smtClean="0">
                <a:solidFill>
                  <a:schemeClr val="tx1">
                    <a:lumMod val="75000"/>
                    <a:lumOff val="25000"/>
                  </a:schemeClr>
                </a:solidFill>
              </a:rPr>
              <a:t/>
            </a:r>
            <a:br>
              <a:rPr lang="en-ZA" sz="2700" dirty="0" smtClean="0">
                <a:solidFill>
                  <a:schemeClr val="tx1">
                    <a:lumMod val="75000"/>
                    <a:lumOff val="25000"/>
                  </a:schemeClr>
                </a:solidFill>
              </a:rPr>
            </a:br>
            <a:r>
              <a:rPr lang="en-ZA" sz="2700" b="1" dirty="0" smtClean="0">
                <a:solidFill>
                  <a:schemeClr val="tx1">
                    <a:lumMod val="75000"/>
                    <a:lumOff val="25000"/>
                  </a:schemeClr>
                </a:solidFill>
              </a:rPr>
              <a:t/>
            </a:r>
            <a:br>
              <a:rPr lang="en-ZA" sz="2700" b="1" dirty="0" smtClean="0">
                <a:solidFill>
                  <a:schemeClr val="tx1">
                    <a:lumMod val="75000"/>
                    <a:lumOff val="25000"/>
                  </a:schemeClr>
                </a:solidFill>
              </a:rPr>
            </a:br>
            <a:r>
              <a:rPr lang="en-ZA" sz="3600" b="1" dirty="0" smtClean="0">
                <a:solidFill>
                  <a:schemeClr val="accent2">
                    <a:lumMod val="50000"/>
                  </a:schemeClr>
                </a:solidFill>
              </a:rPr>
              <a:t>The eLearning Maturity Model (</a:t>
            </a:r>
            <a:r>
              <a:rPr lang="en-ZA" sz="3600" b="1" dirty="0" err="1" smtClean="0">
                <a:solidFill>
                  <a:schemeClr val="accent2">
                    <a:lumMod val="50000"/>
                  </a:schemeClr>
                </a:solidFill>
              </a:rPr>
              <a:t>eMM</a:t>
            </a:r>
            <a:r>
              <a:rPr lang="en-ZA" sz="3600" b="1" dirty="0" smtClean="0">
                <a:solidFill>
                  <a:schemeClr val="accent2">
                    <a:lumMod val="50000"/>
                  </a:schemeClr>
                </a:solidFill>
              </a:rPr>
              <a:t>): A framework to enhance the systematic implementation of eLearning policies?  </a:t>
            </a:r>
            <a:r>
              <a:rPr lang="en-GB" sz="2700" b="1" i="1" dirty="0" smtClean="0">
                <a:solidFill>
                  <a:schemeClr val="accent2">
                    <a:lumMod val="50000"/>
                  </a:schemeClr>
                </a:solidFill>
              </a:rPr>
              <a:t/>
            </a:r>
            <a:br>
              <a:rPr lang="en-GB" sz="2700" b="1" i="1" dirty="0" smtClean="0">
                <a:solidFill>
                  <a:schemeClr val="accent2">
                    <a:lumMod val="50000"/>
                  </a:schemeClr>
                </a:solidFill>
              </a:rPr>
            </a:br>
            <a:r>
              <a:rPr lang="en-ZA" sz="2700" b="1" dirty="0" smtClean="0">
                <a:solidFill>
                  <a:schemeClr val="accent2">
                    <a:lumMod val="50000"/>
                  </a:schemeClr>
                </a:solidFill>
              </a:rPr>
              <a:t/>
            </a:r>
            <a:br>
              <a:rPr lang="en-ZA" sz="2700" b="1" dirty="0" smtClean="0">
                <a:solidFill>
                  <a:schemeClr val="accent2">
                    <a:lumMod val="50000"/>
                  </a:schemeClr>
                </a:solidFill>
              </a:rPr>
            </a:br>
            <a:r>
              <a:rPr lang="en-ZA" dirty="0" smtClean="0">
                <a:solidFill>
                  <a:schemeClr val="accent2">
                    <a:lumMod val="50000"/>
                  </a:schemeClr>
                </a:solidFill>
              </a:rPr>
              <a:t/>
            </a:r>
            <a:br>
              <a:rPr lang="en-ZA" dirty="0" smtClean="0">
                <a:solidFill>
                  <a:schemeClr val="accent2">
                    <a:lumMod val="50000"/>
                  </a:schemeClr>
                </a:solidFill>
              </a:rPr>
            </a:br>
            <a:endParaRPr lang="en-ZA" dirty="0">
              <a:solidFill>
                <a:schemeClr val="accent2">
                  <a:lumMod val="50000"/>
                </a:schemeClr>
              </a:solidFill>
            </a:endParaRPr>
          </a:p>
        </p:txBody>
      </p:sp>
      <p:sp>
        <p:nvSpPr>
          <p:cNvPr id="3" name="Subtitle 2"/>
          <p:cNvSpPr>
            <a:spLocks noGrp="1"/>
          </p:cNvSpPr>
          <p:nvPr>
            <p:ph type="subTitle" idx="1"/>
          </p:nvPr>
        </p:nvSpPr>
        <p:spPr>
          <a:xfrm>
            <a:off x="1731640" y="5517232"/>
            <a:ext cx="5216624" cy="841648"/>
          </a:xfrm>
        </p:spPr>
        <p:txBody>
          <a:bodyPr>
            <a:normAutofit/>
          </a:bodyPr>
          <a:lstStyle/>
          <a:p>
            <a:endParaRPr lang="en-ZA" b="1" dirty="0" smtClean="0">
              <a:solidFill>
                <a:schemeClr val="accent2">
                  <a:lumMod val="50000"/>
                </a:schemeClr>
              </a:solidFill>
            </a:endParaRPr>
          </a:p>
          <a:p>
            <a:r>
              <a:rPr lang="en-ZA" b="1" dirty="0" smtClean="0">
                <a:solidFill>
                  <a:schemeClr val="accent2">
                    <a:lumMod val="50000"/>
                  </a:schemeClr>
                </a:solidFill>
              </a:rPr>
              <a:t>Antoinette Mukendwa</a:t>
            </a:r>
            <a:endParaRPr lang="en-ZA" b="1" dirty="0">
              <a:solidFill>
                <a:schemeClr val="accent2">
                  <a:lumMod val="50000"/>
                </a:schemeClr>
              </a:solidFill>
            </a:endParaRP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496" y="188640"/>
            <a:ext cx="8928992" cy="1618301"/>
          </a:xfrm>
          <a:prstGeom prst="rect">
            <a:avLst/>
          </a:prstGeom>
        </p:spPr>
      </p:pic>
    </p:spTree>
    <p:extLst>
      <p:ext uri="{BB962C8B-B14F-4D97-AF65-F5344CB8AC3E}">
        <p14:creationId xmlns:p14="http://schemas.microsoft.com/office/powerpoint/2010/main" val="1005881382"/>
      </p:ext>
    </p:extLst>
  </p:cSld>
  <p:clrMapOvr>
    <a:masterClrMapping/>
  </p:clrMapOvr>
  <mc:AlternateContent xmlns:mc="http://schemas.openxmlformats.org/markup-compatibility/2006" xmlns:p14="http://schemas.microsoft.com/office/powerpoint/2010/main">
    <mc:Choice Requires="p14">
      <p:transition spd="slow" p14:dur="2000" advTm="40091"/>
    </mc:Choice>
    <mc:Fallback xmlns="">
      <p:transition spd="slow" advTm="40091"/>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err="1" smtClean="0"/>
              <a:t>eMM</a:t>
            </a:r>
            <a:endParaRPr lang="en-ZA" dirty="0"/>
          </a:p>
        </p:txBody>
      </p:sp>
      <p:sp>
        <p:nvSpPr>
          <p:cNvPr id="3" name="Date Placeholder 2"/>
          <p:cNvSpPr>
            <a:spLocks noGrp="1"/>
          </p:cNvSpPr>
          <p:nvPr>
            <p:ph type="dt" sz="half" idx="10"/>
          </p:nvPr>
        </p:nvSpPr>
        <p:spPr/>
        <p:txBody>
          <a:bodyPr/>
          <a:lstStyle/>
          <a:p>
            <a:fld id="{D68F3A2B-2115-47A9-86D5-081BC7CCAC44}" type="datetime1">
              <a:rPr lang="en-ZA" smtClean="0"/>
              <a:t>2015/08/07</a:t>
            </a:fld>
            <a:endParaRPr lang="en-ZA"/>
          </a:p>
        </p:txBody>
      </p:sp>
      <p:sp>
        <p:nvSpPr>
          <p:cNvPr id="7" name="Slide Number Placeholder 6"/>
          <p:cNvSpPr>
            <a:spLocks noGrp="1"/>
          </p:cNvSpPr>
          <p:nvPr>
            <p:ph type="sldNum" sz="quarter" idx="12"/>
          </p:nvPr>
        </p:nvSpPr>
        <p:spPr/>
        <p:txBody>
          <a:bodyPr/>
          <a:lstStyle/>
          <a:p>
            <a:fld id="{DF68E3DB-E65A-4904-8405-05C9F2F9F5EF}" type="slidenum">
              <a:rPr lang="en-ZA" smtClean="0"/>
              <a:t>10</a:t>
            </a:fld>
            <a:endParaRPr lang="en-ZA"/>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247044583"/>
              </p:ext>
            </p:extLst>
          </p:nvPr>
        </p:nvGraphicFramePr>
        <p:xfrm>
          <a:off x="871538" y="2204864"/>
          <a:ext cx="7408863" cy="4124960"/>
        </p:xfrm>
        <a:graphic>
          <a:graphicData uri="http://schemas.openxmlformats.org/drawingml/2006/table">
            <a:tbl>
              <a:tblPr firstRow="1" bandRow="1">
                <a:tableStyleId>{5C22544A-7EE6-4342-B048-85BDC9FD1C3A}</a:tableStyleId>
              </a:tblPr>
              <a:tblGrid>
                <a:gridCol w="727075"/>
                <a:gridCol w="2397323"/>
                <a:gridCol w="4284465"/>
              </a:tblGrid>
              <a:tr h="370840">
                <a:tc gridSpan="2">
                  <a:txBody>
                    <a:bodyPr/>
                    <a:lstStyle/>
                    <a:p>
                      <a:r>
                        <a:rPr lang="en-ZA" dirty="0" err="1" smtClean="0"/>
                        <a:t>eMM</a:t>
                      </a:r>
                      <a:r>
                        <a:rPr lang="en-ZA" dirty="0" smtClean="0"/>
                        <a:t> Capability Assessments </a:t>
                      </a:r>
                      <a:endParaRPr lang="en-ZA" dirty="0"/>
                    </a:p>
                  </a:txBody>
                  <a:tcPr/>
                </a:tc>
                <a:tc hMerge="1">
                  <a:txBody>
                    <a:bodyPr/>
                    <a:lstStyle/>
                    <a:p>
                      <a:endParaRPr lang="en-ZA" dirty="0"/>
                    </a:p>
                  </a:txBody>
                  <a:tcPr/>
                </a:tc>
                <a:tc>
                  <a:txBody>
                    <a:bodyPr/>
                    <a:lstStyle/>
                    <a:p>
                      <a:r>
                        <a:rPr lang="en-ZA" dirty="0" smtClean="0"/>
                        <a:t>Brief description</a:t>
                      </a:r>
                      <a:endParaRPr lang="en-ZA" dirty="0"/>
                    </a:p>
                  </a:txBody>
                  <a:tcPr/>
                </a:tc>
              </a:tr>
              <a:tr h="370840">
                <a:tc>
                  <a:txBody>
                    <a:bodyPr/>
                    <a:lstStyle/>
                    <a:p>
                      <a:endParaRPr lang="en-ZA" dirty="0" smtClean="0"/>
                    </a:p>
                  </a:txBody>
                  <a:tcPr/>
                </a:tc>
                <a:tc>
                  <a:txBody>
                    <a:bodyPr/>
                    <a:lstStyle/>
                    <a:p>
                      <a:r>
                        <a:rPr lang="en-ZA" dirty="0" smtClean="0"/>
                        <a:t>Fully adequate</a:t>
                      </a:r>
                      <a:endParaRPr lang="en-ZA" dirty="0"/>
                    </a:p>
                  </a:txBody>
                  <a:tcPr/>
                </a:tc>
                <a:tc>
                  <a:txBody>
                    <a:bodyPr/>
                    <a:lstStyle/>
                    <a:p>
                      <a:r>
                        <a:rPr lang="en-ZA" dirty="0" smtClean="0"/>
                        <a:t>This</a:t>
                      </a:r>
                      <a:r>
                        <a:rPr lang="en-ZA" baseline="0" dirty="0" smtClean="0"/>
                        <a:t> rating i</a:t>
                      </a:r>
                      <a:r>
                        <a:rPr lang="en-ZA" dirty="0" smtClean="0"/>
                        <a:t>ndicates</a:t>
                      </a:r>
                      <a:r>
                        <a:rPr lang="en-ZA" baseline="0" dirty="0" smtClean="0"/>
                        <a:t> that the process outcomes are currently being clearly and sustainably addressed</a:t>
                      </a:r>
                      <a:endParaRPr lang="en-ZA" dirty="0"/>
                    </a:p>
                  </a:txBody>
                  <a:tcPr/>
                </a:tc>
              </a:tr>
              <a:tr h="370840">
                <a:tc>
                  <a:txBody>
                    <a:bodyPr/>
                    <a:lstStyle/>
                    <a:p>
                      <a:endParaRPr lang="en-ZA" dirty="0"/>
                    </a:p>
                  </a:txBody>
                  <a:tcPr/>
                </a:tc>
                <a:tc>
                  <a:txBody>
                    <a:bodyPr/>
                    <a:lstStyle/>
                    <a:p>
                      <a:r>
                        <a:rPr lang="en-ZA" dirty="0" smtClean="0"/>
                        <a:t>Largely adequate</a:t>
                      </a:r>
                      <a:endParaRPr lang="en-ZA" dirty="0"/>
                    </a:p>
                  </a:txBody>
                  <a:tcPr/>
                </a:tc>
                <a:tc>
                  <a:txBody>
                    <a:bodyPr/>
                    <a:lstStyle/>
                    <a:p>
                      <a:r>
                        <a:rPr lang="en-ZA" dirty="0" smtClean="0"/>
                        <a:t>This</a:t>
                      </a:r>
                      <a:r>
                        <a:rPr lang="en-ZA" baseline="0" dirty="0" smtClean="0"/>
                        <a:t> rating indicates that the practice outcomes are evident</a:t>
                      </a:r>
                      <a:endParaRPr lang="en-ZA" dirty="0"/>
                    </a:p>
                  </a:txBody>
                  <a:tcPr/>
                </a:tc>
              </a:tr>
              <a:tr h="370840">
                <a:tc>
                  <a:txBody>
                    <a:bodyPr/>
                    <a:lstStyle/>
                    <a:p>
                      <a:endParaRPr lang="en-ZA" dirty="0"/>
                    </a:p>
                  </a:txBody>
                  <a:tcPr/>
                </a:tc>
                <a:tc>
                  <a:txBody>
                    <a:bodyPr/>
                    <a:lstStyle/>
                    <a:p>
                      <a:r>
                        <a:rPr lang="en-ZA" dirty="0" smtClean="0"/>
                        <a:t>Partially adequate</a:t>
                      </a:r>
                      <a:endParaRPr lang="en-ZA" dirty="0"/>
                    </a:p>
                  </a:txBody>
                  <a:tcPr/>
                </a:tc>
                <a:tc>
                  <a:txBody>
                    <a:bodyPr/>
                    <a:lstStyle/>
                    <a:p>
                      <a:r>
                        <a:rPr lang="en-ZA" dirty="0" smtClean="0"/>
                        <a:t>This rating indicates that major shortcomings or limitations in practice outcomes are evident</a:t>
                      </a:r>
                      <a:endParaRPr lang="en-ZA" dirty="0"/>
                    </a:p>
                  </a:txBody>
                  <a:tcPr/>
                </a:tc>
              </a:tr>
              <a:tr h="370840">
                <a:tc>
                  <a:txBody>
                    <a:bodyPr/>
                    <a:lstStyle/>
                    <a:p>
                      <a:endParaRPr lang="en-ZA" dirty="0"/>
                    </a:p>
                  </a:txBody>
                  <a:tcPr/>
                </a:tc>
                <a:tc>
                  <a:txBody>
                    <a:bodyPr/>
                    <a:lstStyle/>
                    <a:p>
                      <a:r>
                        <a:rPr lang="en-ZA" dirty="0" smtClean="0"/>
                        <a:t>Not adequate</a:t>
                      </a:r>
                      <a:endParaRPr lang="en-ZA" dirty="0"/>
                    </a:p>
                  </a:txBody>
                  <a:tcPr/>
                </a:tc>
                <a:tc>
                  <a:txBody>
                    <a:bodyPr/>
                    <a:lstStyle/>
                    <a:p>
                      <a:r>
                        <a:rPr lang="en-ZA" dirty="0" smtClean="0"/>
                        <a:t>This rating indicates that there is currently no evidence of the practice occurring</a:t>
                      </a:r>
                      <a:r>
                        <a:rPr lang="en-ZA" baseline="0" dirty="0" smtClean="0"/>
                        <a:t> in the institutional context</a:t>
                      </a:r>
                      <a:endParaRPr lang="en-ZA" dirty="0"/>
                    </a:p>
                  </a:txBody>
                  <a:tcPr/>
                </a:tc>
              </a:tr>
              <a:tr h="370840">
                <a:tc>
                  <a:txBody>
                    <a:bodyPr/>
                    <a:lstStyle/>
                    <a:p>
                      <a:endParaRPr lang="en-ZA" dirty="0"/>
                    </a:p>
                  </a:txBody>
                  <a:tcPr/>
                </a:tc>
                <a:tc>
                  <a:txBody>
                    <a:bodyPr/>
                    <a:lstStyle/>
                    <a:p>
                      <a:r>
                        <a:rPr lang="en-ZA" dirty="0" smtClean="0"/>
                        <a:t>Not assessed </a:t>
                      </a:r>
                      <a:endParaRPr lang="en-ZA" dirty="0"/>
                    </a:p>
                  </a:txBody>
                  <a:tcPr/>
                </a:tc>
                <a:tc>
                  <a:txBody>
                    <a:bodyPr/>
                    <a:lstStyle/>
                    <a:p>
                      <a:endParaRPr lang="en-ZA" dirty="0"/>
                    </a:p>
                  </a:txBody>
                  <a:tcPr/>
                </a:tc>
              </a:tr>
            </a:tbl>
          </a:graphicData>
        </a:graphic>
      </p:graphicFrame>
      <p:sp>
        <p:nvSpPr>
          <p:cNvPr id="5" name="Rectangle 4"/>
          <p:cNvSpPr/>
          <p:nvPr/>
        </p:nvSpPr>
        <p:spPr>
          <a:xfrm>
            <a:off x="1043608" y="2636912"/>
            <a:ext cx="360040" cy="288032"/>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8" name="Rectangle 7"/>
          <p:cNvSpPr/>
          <p:nvPr/>
        </p:nvSpPr>
        <p:spPr>
          <a:xfrm>
            <a:off x="1043608" y="3645024"/>
            <a:ext cx="360040" cy="288032"/>
          </a:xfrm>
          <a:prstGeom prst="rect">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9" name="Rectangle 8"/>
          <p:cNvSpPr/>
          <p:nvPr/>
        </p:nvSpPr>
        <p:spPr>
          <a:xfrm>
            <a:off x="1043608" y="4293096"/>
            <a:ext cx="360040" cy="288032"/>
          </a:xfrm>
          <a:prstGeom prst="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0" name="Rectangle 9"/>
          <p:cNvSpPr/>
          <p:nvPr/>
        </p:nvSpPr>
        <p:spPr>
          <a:xfrm>
            <a:off x="1043608" y="5157192"/>
            <a:ext cx="360040" cy="28803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1" name="Rectangle 10"/>
          <p:cNvSpPr/>
          <p:nvPr/>
        </p:nvSpPr>
        <p:spPr>
          <a:xfrm>
            <a:off x="1043608" y="6021288"/>
            <a:ext cx="360040" cy="288032"/>
          </a:xfrm>
          <a:prstGeom prst="rect">
            <a:avLst/>
          </a:prstGeom>
          <a:solidFill>
            <a:schemeClr val="accent5">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12" name="TextBox 11"/>
          <p:cNvSpPr txBox="1"/>
          <p:nvPr/>
        </p:nvSpPr>
        <p:spPr>
          <a:xfrm>
            <a:off x="755576" y="1763524"/>
            <a:ext cx="3844899" cy="369332"/>
          </a:xfrm>
          <a:prstGeom prst="rect">
            <a:avLst/>
          </a:prstGeom>
          <a:noFill/>
        </p:spPr>
        <p:txBody>
          <a:bodyPr wrap="none" rtlCol="0">
            <a:spAutoFit/>
          </a:bodyPr>
          <a:lstStyle/>
          <a:p>
            <a:r>
              <a:rPr lang="en-ZA" dirty="0" smtClean="0"/>
              <a:t>Table 4: </a:t>
            </a:r>
            <a:r>
              <a:rPr lang="en-ZA" dirty="0" err="1"/>
              <a:t>eMM</a:t>
            </a:r>
            <a:r>
              <a:rPr lang="en-ZA" dirty="0"/>
              <a:t> Capability Assessments </a:t>
            </a:r>
          </a:p>
        </p:txBody>
      </p:sp>
    </p:spTree>
    <p:extLst>
      <p:ext uri="{BB962C8B-B14F-4D97-AF65-F5344CB8AC3E}">
        <p14:creationId xmlns:p14="http://schemas.microsoft.com/office/powerpoint/2010/main" val="581909709"/>
      </p:ext>
    </p:extLst>
  </p:cSld>
  <p:clrMapOvr>
    <a:masterClrMapping/>
  </p:clrMapOvr>
  <mc:AlternateContent xmlns:mc="http://schemas.openxmlformats.org/markup-compatibility/2006" xmlns:p14="http://schemas.microsoft.com/office/powerpoint/2010/main">
    <mc:Choice Requires="p14">
      <p:transition spd="slow" p14:dur="2000" advTm="27815"/>
    </mc:Choice>
    <mc:Fallback xmlns="">
      <p:transition spd="slow" advTm="27815"/>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060848"/>
            <a:ext cx="7408333" cy="4065315"/>
          </a:xfrm>
        </p:spPr>
        <p:txBody>
          <a:bodyPr>
            <a:normAutofit fontScale="92500"/>
          </a:bodyPr>
          <a:lstStyle/>
          <a:p>
            <a:r>
              <a:rPr lang="en-ZA" dirty="0"/>
              <a:t>Over 80 different institutions have assessed their eLearning capability using the eLearning Maturity Model </a:t>
            </a:r>
            <a:endParaRPr lang="en-ZA" dirty="0" smtClean="0"/>
          </a:p>
          <a:p>
            <a:r>
              <a:rPr lang="en-ZA" dirty="0"/>
              <a:t>eMM capability assessment enables comparative capability </a:t>
            </a:r>
            <a:r>
              <a:rPr lang="en-ZA" dirty="0" smtClean="0"/>
              <a:t>visualisations</a:t>
            </a:r>
          </a:p>
          <a:p>
            <a:r>
              <a:rPr lang="en-ZA" dirty="0"/>
              <a:t>guiding and focusing continuous improvement and attainment of </a:t>
            </a:r>
            <a:r>
              <a:rPr lang="en-ZA" dirty="0" smtClean="0"/>
              <a:t>goals</a:t>
            </a:r>
          </a:p>
          <a:p>
            <a:r>
              <a:rPr lang="en-ZA" dirty="0"/>
              <a:t>the eMM combines key features of benchmarking and capability maturity models with those of observational eLearning quality frameworks in order to create a quality framework for improving eLearning maturity</a:t>
            </a:r>
          </a:p>
        </p:txBody>
      </p:sp>
      <p:sp>
        <p:nvSpPr>
          <p:cNvPr id="3" name="Date Placeholder 2"/>
          <p:cNvSpPr>
            <a:spLocks noGrp="1"/>
          </p:cNvSpPr>
          <p:nvPr>
            <p:ph type="dt" sz="half" idx="10"/>
          </p:nvPr>
        </p:nvSpPr>
        <p:spPr/>
        <p:txBody>
          <a:bodyPr/>
          <a:lstStyle/>
          <a:p>
            <a:fld id="{6A5B10FD-66BD-49B8-ACAF-B2CFCB15E54F}" type="datetime1">
              <a:rPr lang="en-ZA" smtClean="0"/>
              <a:t>2015/08/07</a:t>
            </a:fld>
            <a:endParaRPr lang="en-ZA"/>
          </a:p>
        </p:txBody>
      </p:sp>
      <p:sp>
        <p:nvSpPr>
          <p:cNvPr id="4" name="Slide Number Placeholder 3"/>
          <p:cNvSpPr>
            <a:spLocks noGrp="1"/>
          </p:cNvSpPr>
          <p:nvPr>
            <p:ph type="sldNum" sz="quarter" idx="12"/>
          </p:nvPr>
        </p:nvSpPr>
        <p:spPr/>
        <p:txBody>
          <a:bodyPr/>
          <a:lstStyle/>
          <a:p>
            <a:fld id="{DF68E3DB-E65A-4904-8405-05C9F2F9F5EF}" type="slidenum">
              <a:rPr lang="en-ZA" smtClean="0"/>
              <a:t>11</a:t>
            </a:fld>
            <a:endParaRPr lang="en-ZA"/>
          </a:p>
        </p:txBody>
      </p:sp>
      <p:sp>
        <p:nvSpPr>
          <p:cNvPr id="5" name="Title 4"/>
          <p:cNvSpPr>
            <a:spLocks noGrp="1"/>
          </p:cNvSpPr>
          <p:nvPr>
            <p:ph type="title"/>
          </p:nvPr>
        </p:nvSpPr>
        <p:spPr/>
        <p:txBody>
          <a:bodyPr/>
          <a:lstStyle/>
          <a:p>
            <a:r>
              <a:rPr lang="en-ZA" dirty="0" smtClean="0"/>
              <a:t>eMM</a:t>
            </a:r>
            <a:endParaRPr lang="en-ZA" dirty="0"/>
          </a:p>
        </p:txBody>
      </p:sp>
    </p:spTree>
    <p:extLst>
      <p:ext uri="{BB962C8B-B14F-4D97-AF65-F5344CB8AC3E}">
        <p14:creationId xmlns:p14="http://schemas.microsoft.com/office/powerpoint/2010/main" val="26503758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Methodology</a:t>
            </a:r>
            <a:endParaRPr lang="en-ZA" dirty="0"/>
          </a:p>
        </p:txBody>
      </p:sp>
      <p:sp>
        <p:nvSpPr>
          <p:cNvPr id="5" name="TextBox 4"/>
          <p:cNvSpPr txBox="1"/>
          <p:nvPr/>
        </p:nvSpPr>
        <p:spPr>
          <a:xfrm>
            <a:off x="467544" y="1484784"/>
            <a:ext cx="7848872" cy="4727448"/>
          </a:xfrm>
          <a:prstGeom prst="rect">
            <a:avLst/>
          </a:prstGeom>
          <a:noFill/>
        </p:spPr>
        <p:txBody>
          <a:bodyPr wrap="square" rtlCol="0">
            <a:spAutoFit/>
          </a:bodyPr>
          <a:lstStyle/>
          <a:p>
            <a:pPr marL="274320" lvl="1" indent="-274320">
              <a:spcBef>
                <a:spcPct val="20000"/>
              </a:spcBef>
              <a:buClr>
                <a:schemeClr val="accent1"/>
              </a:buClr>
              <a:buSzPct val="100000"/>
              <a:buFont typeface="Symbol" pitchFamily="18" charset="2"/>
              <a:buChar char=""/>
            </a:pPr>
            <a:r>
              <a:rPr lang="en-ZA" sz="2400" dirty="0" smtClean="0">
                <a:solidFill>
                  <a:schemeClr val="tx2"/>
                </a:solidFill>
              </a:rPr>
              <a:t>Each individual process description gives a detailed list of sources of information providing evidence of capability</a:t>
            </a:r>
          </a:p>
          <a:p>
            <a:pPr marL="274320" lvl="1" indent="-274320">
              <a:spcBef>
                <a:spcPct val="20000"/>
              </a:spcBef>
              <a:buClr>
                <a:schemeClr val="accent1"/>
              </a:buClr>
              <a:buSzPct val="100000"/>
              <a:buFont typeface="Symbol" pitchFamily="18" charset="2"/>
              <a:buChar char=""/>
            </a:pPr>
            <a:r>
              <a:rPr lang="en-ZA" sz="2400" dirty="0" smtClean="0">
                <a:solidFill>
                  <a:schemeClr val="tx2"/>
                </a:solidFill>
              </a:rPr>
              <a:t>Questions and potential documents which can be examined when determining institutional capability</a:t>
            </a:r>
          </a:p>
          <a:p>
            <a:pPr marL="731520" lvl="2" indent="-274320">
              <a:spcBef>
                <a:spcPct val="20000"/>
              </a:spcBef>
              <a:buClr>
                <a:schemeClr val="accent1"/>
              </a:buClr>
              <a:buSzPct val="100000"/>
              <a:buFont typeface="Symbol" pitchFamily="18" charset="2"/>
              <a:buChar char=""/>
            </a:pPr>
            <a:r>
              <a:rPr lang="en-ZA" sz="2400" dirty="0" smtClean="0">
                <a:solidFill>
                  <a:schemeClr val="tx2"/>
                </a:solidFill>
              </a:rPr>
              <a:t>These include: </a:t>
            </a:r>
            <a:r>
              <a:rPr lang="en-ZA" sz="2400" dirty="0">
                <a:solidFill>
                  <a:schemeClr val="tx2"/>
                </a:solidFill>
              </a:rPr>
              <a:t>institutional policies, documents and strategic plans</a:t>
            </a:r>
          </a:p>
          <a:p>
            <a:pPr marL="274320" lvl="1" indent="-274320">
              <a:spcBef>
                <a:spcPct val="20000"/>
              </a:spcBef>
              <a:buClr>
                <a:schemeClr val="accent1"/>
              </a:buClr>
              <a:buSzPct val="100000"/>
              <a:buFont typeface="Symbol" pitchFamily="18" charset="2"/>
              <a:buChar char=""/>
            </a:pPr>
            <a:r>
              <a:rPr lang="en-ZA" sz="2400" dirty="0">
                <a:solidFill>
                  <a:schemeClr val="tx2"/>
                </a:solidFill>
              </a:rPr>
              <a:t>Four (4) assessors were asked to complete assessment workbooks for triangulation purposes</a:t>
            </a:r>
          </a:p>
          <a:p>
            <a:pPr marL="274320" lvl="1" indent="-274320">
              <a:spcBef>
                <a:spcPct val="20000"/>
              </a:spcBef>
              <a:buClr>
                <a:schemeClr val="accent1"/>
              </a:buClr>
              <a:buSzPct val="100000"/>
              <a:buFont typeface="Symbol" pitchFamily="18" charset="2"/>
              <a:buChar char=""/>
            </a:pPr>
            <a:r>
              <a:rPr lang="en-ZA" sz="2400" dirty="0">
                <a:solidFill>
                  <a:schemeClr val="tx2"/>
                </a:solidFill>
              </a:rPr>
              <a:t>Completed assessment workbooks were consolidated into one workbook by averaging out assessment </a:t>
            </a:r>
            <a:r>
              <a:rPr lang="en-ZA" sz="2400" dirty="0" smtClean="0">
                <a:solidFill>
                  <a:schemeClr val="tx2"/>
                </a:solidFill>
              </a:rPr>
              <a:t>capabilities</a:t>
            </a:r>
            <a:endParaRPr lang="en-ZA" sz="2400" dirty="0">
              <a:solidFill>
                <a:schemeClr val="tx2"/>
              </a:solidFill>
            </a:endParaRPr>
          </a:p>
          <a:p>
            <a:endParaRPr lang="en-ZA" dirty="0"/>
          </a:p>
        </p:txBody>
      </p:sp>
      <p:sp>
        <p:nvSpPr>
          <p:cNvPr id="3" name="Date Placeholder 2"/>
          <p:cNvSpPr>
            <a:spLocks noGrp="1"/>
          </p:cNvSpPr>
          <p:nvPr>
            <p:ph type="dt" sz="half" idx="10"/>
          </p:nvPr>
        </p:nvSpPr>
        <p:spPr/>
        <p:txBody>
          <a:bodyPr/>
          <a:lstStyle/>
          <a:p>
            <a:fld id="{F6C5CA17-7271-46DD-B4A6-C2EAAC702E4F}" type="datetime1">
              <a:rPr lang="en-ZA" smtClean="0"/>
              <a:t>2015/08/07</a:t>
            </a:fld>
            <a:endParaRPr lang="en-ZA"/>
          </a:p>
        </p:txBody>
      </p:sp>
      <p:sp>
        <p:nvSpPr>
          <p:cNvPr id="7" name="Slide Number Placeholder 6"/>
          <p:cNvSpPr>
            <a:spLocks noGrp="1"/>
          </p:cNvSpPr>
          <p:nvPr>
            <p:ph type="sldNum" sz="quarter" idx="12"/>
          </p:nvPr>
        </p:nvSpPr>
        <p:spPr/>
        <p:txBody>
          <a:bodyPr/>
          <a:lstStyle/>
          <a:p>
            <a:fld id="{DF68E3DB-E65A-4904-8405-05C9F2F9F5EF}" type="slidenum">
              <a:rPr lang="en-ZA" smtClean="0"/>
              <a:t>12</a:t>
            </a:fld>
            <a:endParaRPr lang="en-ZA"/>
          </a:p>
        </p:txBody>
      </p:sp>
    </p:spTree>
    <p:custDataLst>
      <p:tags r:id="rId1"/>
    </p:custDataLst>
    <p:extLst>
      <p:ext uri="{BB962C8B-B14F-4D97-AF65-F5344CB8AC3E}">
        <p14:creationId xmlns:p14="http://schemas.microsoft.com/office/powerpoint/2010/main" val="4071630420"/>
      </p:ext>
    </p:extLst>
  </p:cSld>
  <p:clrMapOvr>
    <a:masterClrMapping/>
  </p:clrMapOvr>
  <mc:AlternateContent xmlns:mc="http://schemas.openxmlformats.org/markup-compatibility/2006" xmlns:p14="http://schemas.microsoft.com/office/powerpoint/2010/main">
    <mc:Choice Requires="p14">
      <p:transition spd="slow" p14:dur="2000" advTm="49852"/>
    </mc:Choice>
    <mc:Fallback xmlns="">
      <p:transition spd="slow" advTm="49852"/>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Methodology</a:t>
            </a:r>
            <a:endParaRPr lang="en-ZA" dirty="0"/>
          </a:p>
        </p:txBody>
      </p:sp>
      <p:sp>
        <p:nvSpPr>
          <p:cNvPr id="3" name="Date Placeholder 2"/>
          <p:cNvSpPr>
            <a:spLocks noGrp="1"/>
          </p:cNvSpPr>
          <p:nvPr>
            <p:ph type="dt" sz="half" idx="10"/>
          </p:nvPr>
        </p:nvSpPr>
        <p:spPr/>
        <p:txBody>
          <a:bodyPr/>
          <a:lstStyle/>
          <a:p>
            <a:fld id="{F6C5CA17-7271-46DD-B4A6-C2EAAC702E4F}" type="datetime1">
              <a:rPr lang="en-ZA" smtClean="0"/>
              <a:t>2015/08/07</a:t>
            </a:fld>
            <a:endParaRPr lang="en-ZA"/>
          </a:p>
        </p:txBody>
      </p:sp>
      <p:sp>
        <p:nvSpPr>
          <p:cNvPr id="7" name="Slide Number Placeholder 6"/>
          <p:cNvSpPr>
            <a:spLocks noGrp="1"/>
          </p:cNvSpPr>
          <p:nvPr>
            <p:ph type="sldNum" sz="quarter" idx="12"/>
          </p:nvPr>
        </p:nvSpPr>
        <p:spPr/>
        <p:txBody>
          <a:bodyPr/>
          <a:lstStyle/>
          <a:p>
            <a:fld id="{DF68E3DB-E65A-4904-8405-05C9F2F9F5EF}" type="slidenum">
              <a:rPr lang="en-ZA" smtClean="0"/>
              <a:t>13</a:t>
            </a:fld>
            <a:endParaRPr lang="en-ZA"/>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1412776"/>
            <a:ext cx="8712968" cy="4855457"/>
          </a:xfrm>
          <a:prstGeom prst="rect">
            <a:avLst/>
          </a:prstGeom>
        </p:spPr>
      </p:pic>
    </p:spTree>
    <p:extLst>
      <p:ext uri="{BB962C8B-B14F-4D97-AF65-F5344CB8AC3E}">
        <p14:creationId xmlns:p14="http://schemas.microsoft.com/office/powerpoint/2010/main" val="1144010563"/>
      </p:ext>
    </p:extLst>
  </p:cSld>
  <p:clrMapOvr>
    <a:masterClrMapping/>
  </p:clrMapOvr>
  <mc:AlternateContent xmlns:mc="http://schemas.openxmlformats.org/markup-compatibility/2006" xmlns:p14="http://schemas.microsoft.com/office/powerpoint/2010/main">
    <mc:Choice Requires="p14">
      <p:transition spd="slow" p14:dur="2000" advTm="30054"/>
    </mc:Choice>
    <mc:Fallback xmlns="">
      <p:transition spd="slow" advTm="30054"/>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ZA" dirty="0" smtClean="0"/>
              <a:t>Not all </a:t>
            </a:r>
            <a:r>
              <a:rPr lang="en-ZA" dirty="0"/>
              <a:t>stakeholders involved in the implementation of eLearning activities at the Polytechnic of Namibia were involved in this </a:t>
            </a:r>
            <a:r>
              <a:rPr lang="en-ZA" dirty="0" smtClean="0"/>
              <a:t>study</a:t>
            </a:r>
          </a:p>
          <a:p>
            <a:r>
              <a:rPr lang="en-ZA" dirty="0"/>
              <a:t>N</a:t>
            </a:r>
            <a:r>
              <a:rPr lang="en-ZA" dirty="0" smtClean="0"/>
              <a:t>ot </a:t>
            </a:r>
            <a:r>
              <a:rPr lang="en-ZA" dirty="0"/>
              <a:t>all assessors completed all the sections of the assessment workbook as some sections where beyond their scope</a:t>
            </a:r>
          </a:p>
        </p:txBody>
      </p:sp>
      <p:sp>
        <p:nvSpPr>
          <p:cNvPr id="3" name="Date Placeholder 2"/>
          <p:cNvSpPr>
            <a:spLocks noGrp="1"/>
          </p:cNvSpPr>
          <p:nvPr>
            <p:ph type="dt" sz="half" idx="10"/>
          </p:nvPr>
        </p:nvSpPr>
        <p:spPr/>
        <p:txBody>
          <a:bodyPr/>
          <a:lstStyle/>
          <a:p>
            <a:fld id="{6A5B10FD-66BD-49B8-ACAF-B2CFCB15E54F}" type="datetime1">
              <a:rPr lang="en-ZA" smtClean="0"/>
              <a:t>2015/08/07</a:t>
            </a:fld>
            <a:endParaRPr lang="en-ZA"/>
          </a:p>
        </p:txBody>
      </p:sp>
      <p:sp>
        <p:nvSpPr>
          <p:cNvPr id="4" name="Slide Number Placeholder 3"/>
          <p:cNvSpPr>
            <a:spLocks noGrp="1"/>
          </p:cNvSpPr>
          <p:nvPr>
            <p:ph type="sldNum" sz="quarter" idx="12"/>
          </p:nvPr>
        </p:nvSpPr>
        <p:spPr/>
        <p:txBody>
          <a:bodyPr/>
          <a:lstStyle/>
          <a:p>
            <a:fld id="{DF68E3DB-E65A-4904-8405-05C9F2F9F5EF}" type="slidenum">
              <a:rPr lang="en-ZA" smtClean="0"/>
              <a:t>14</a:t>
            </a:fld>
            <a:endParaRPr lang="en-ZA"/>
          </a:p>
        </p:txBody>
      </p:sp>
      <p:sp>
        <p:nvSpPr>
          <p:cNvPr id="5" name="Title 4"/>
          <p:cNvSpPr>
            <a:spLocks noGrp="1"/>
          </p:cNvSpPr>
          <p:nvPr>
            <p:ph type="title"/>
          </p:nvPr>
        </p:nvSpPr>
        <p:spPr/>
        <p:txBody>
          <a:bodyPr/>
          <a:lstStyle/>
          <a:p>
            <a:r>
              <a:rPr lang="en-ZA" dirty="0" smtClean="0"/>
              <a:t>Limitations</a:t>
            </a:r>
            <a:endParaRPr lang="en-ZA" dirty="0"/>
          </a:p>
        </p:txBody>
      </p:sp>
    </p:spTree>
    <p:extLst>
      <p:ext uri="{BB962C8B-B14F-4D97-AF65-F5344CB8AC3E}">
        <p14:creationId xmlns:p14="http://schemas.microsoft.com/office/powerpoint/2010/main" val="27310771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ZA" dirty="0"/>
          </a:p>
        </p:txBody>
      </p:sp>
      <p:sp>
        <p:nvSpPr>
          <p:cNvPr id="3" name="Date Placeholder 2"/>
          <p:cNvSpPr>
            <a:spLocks noGrp="1"/>
          </p:cNvSpPr>
          <p:nvPr>
            <p:ph type="dt" sz="half" idx="10"/>
          </p:nvPr>
        </p:nvSpPr>
        <p:spPr/>
        <p:txBody>
          <a:bodyPr/>
          <a:lstStyle/>
          <a:p>
            <a:fld id="{6A5B10FD-66BD-49B8-ACAF-B2CFCB15E54F}" type="datetime1">
              <a:rPr lang="en-ZA" smtClean="0"/>
              <a:t>2015/08/07</a:t>
            </a:fld>
            <a:endParaRPr lang="en-ZA"/>
          </a:p>
        </p:txBody>
      </p:sp>
      <p:sp>
        <p:nvSpPr>
          <p:cNvPr id="4" name="Slide Number Placeholder 3"/>
          <p:cNvSpPr>
            <a:spLocks noGrp="1"/>
          </p:cNvSpPr>
          <p:nvPr>
            <p:ph type="sldNum" sz="quarter" idx="12"/>
          </p:nvPr>
        </p:nvSpPr>
        <p:spPr/>
        <p:txBody>
          <a:bodyPr/>
          <a:lstStyle/>
          <a:p>
            <a:fld id="{DF68E3DB-E65A-4904-8405-05C9F2F9F5EF}" type="slidenum">
              <a:rPr lang="en-ZA" smtClean="0"/>
              <a:t>15</a:t>
            </a:fld>
            <a:endParaRPr lang="en-ZA"/>
          </a:p>
        </p:txBody>
      </p:sp>
      <p:sp>
        <p:nvSpPr>
          <p:cNvPr id="5" name="Title 4"/>
          <p:cNvSpPr>
            <a:spLocks noGrp="1"/>
          </p:cNvSpPr>
          <p:nvPr>
            <p:ph type="title"/>
          </p:nvPr>
        </p:nvSpPr>
        <p:spPr/>
        <p:txBody>
          <a:bodyPr/>
          <a:lstStyle/>
          <a:p>
            <a:r>
              <a:rPr lang="en-ZA" dirty="0" smtClean="0"/>
              <a:t>Findings</a:t>
            </a:r>
            <a:endParaRPr lang="en-ZA" dirty="0"/>
          </a:p>
        </p:txBody>
      </p:sp>
      <p:pic>
        <p:nvPicPr>
          <p:cNvPr id="6" name="Picture 5"/>
          <p:cNvPicPr/>
          <p:nvPr/>
        </p:nvPicPr>
        <p:blipFill rotWithShape="1">
          <a:blip r:embed="rId2">
            <a:extLst>
              <a:ext uri="{28A0092B-C50C-407E-A947-70E740481C1C}">
                <a14:useLocalDpi xmlns:a14="http://schemas.microsoft.com/office/drawing/2010/main" val="0"/>
              </a:ext>
            </a:extLst>
          </a:blip>
          <a:srcRect t="3405" r="15221" b="9676"/>
          <a:stretch/>
        </p:blipFill>
        <p:spPr bwMode="auto">
          <a:xfrm>
            <a:off x="539552" y="1916832"/>
            <a:ext cx="8424936" cy="4248472"/>
          </a:xfrm>
          <a:prstGeom prst="rect">
            <a:avLst/>
          </a:prstGeom>
          <a:ln>
            <a:noFill/>
          </a:ln>
          <a:extLst>
            <a:ext uri="{53640926-AAD7-44D8-BBD7-CCE9431645EC}">
              <a14:shadowObscured xmlns:a14="http://schemas.microsoft.com/office/drawing/2010/main"/>
            </a:ext>
          </a:extLst>
        </p:spPr>
      </p:pic>
      <p:sp>
        <p:nvSpPr>
          <p:cNvPr id="7" name="TextBox 6"/>
          <p:cNvSpPr txBox="1"/>
          <p:nvPr/>
        </p:nvSpPr>
        <p:spPr>
          <a:xfrm>
            <a:off x="523179" y="2348880"/>
            <a:ext cx="2787943" cy="369332"/>
          </a:xfrm>
          <a:prstGeom prst="rect">
            <a:avLst/>
          </a:prstGeom>
          <a:noFill/>
        </p:spPr>
        <p:txBody>
          <a:bodyPr wrap="none" rtlCol="0">
            <a:spAutoFit/>
          </a:bodyPr>
          <a:lstStyle/>
          <a:p>
            <a:r>
              <a:rPr lang="en-ZA" b="1" dirty="0" smtClean="0"/>
              <a:t>Learning process category</a:t>
            </a:r>
            <a:endParaRPr lang="en-ZA" b="1" dirty="0"/>
          </a:p>
        </p:txBody>
      </p:sp>
    </p:spTree>
    <p:extLst>
      <p:ext uri="{BB962C8B-B14F-4D97-AF65-F5344CB8AC3E}">
        <p14:creationId xmlns:p14="http://schemas.microsoft.com/office/powerpoint/2010/main" val="45083538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ZA" dirty="0"/>
          </a:p>
        </p:txBody>
      </p:sp>
      <p:sp>
        <p:nvSpPr>
          <p:cNvPr id="3" name="Date Placeholder 2"/>
          <p:cNvSpPr>
            <a:spLocks noGrp="1"/>
          </p:cNvSpPr>
          <p:nvPr>
            <p:ph type="dt" sz="half" idx="10"/>
          </p:nvPr>
        </p:nvSpPr>
        <p:spPr/>
        <p:txBody>
          <a:bodyPr/>
          <a:lstStyle/>
          <a:p>
            <a:fld id="{6A5B10FD-66BD-49B8-ACAF-B2CFCB15E54F}" type="datetime1">
              <a:rPr lang="en-ZA" smtClean="0"/>
              <a:t>2015/08/07</a:t>
            </a:fld>
            <a:endParaRPr lang="en-ZA"/>
          </a:p>
        </p:txBody>
      </p:sp>
      <p:sp>
        <p:nvSpPr>
          <p:cNvPr id="4" name="Slide Number Placeholder 3"/>
          <p:cNvSpPr>
            <a:spLocks noGrp="1"/>
          </p:cNvSpPr>
          <p:nvPr>
            <p:ph type="sldNum" sz="quarter" idx="12"/>
          </p:nvPr>
        </p:nvSpPr>
        <p:spPr/>
        <p:txBody>
          <a:bodyPr/>
          <a:lstStyle/>
          <a:p>
            <a:fld id="{DF68E3DB-E65A-4904-8405-05C9F2F9F5EF}" type="slidenum">
              <a:rPr lang="en-ZA" smtClean="0"/>
              <a:t>16</a:t>
            </a:fld>
            <a:endParaRPr lang="en-ZA"/>
          </a:p>
        </p:txBody>
      </p:sp>
      <p:sp>
        <p:nvSpPr>
          <p:cNvPr id="5" name="Title 4"/>
          <p:cNvSpPr>
            <a:spLocks noGrp="1"/>
          </p:cNvSpPr>
          <p:nvPr>
            <p:ph type="title"/>
          </p:nvPr>
        </p:nvSpPr>
        <p:spPr/>
        <p:txBody>
          <a:bodyPr/>
          <a:lstStyle/>
          <a:p>
            <a:r>
              <a:rPr lang="en-ZA" dirty="0" smtClean="0"/>
              <a:t>Findings</a:t>
            </a:r>
            <a:endParaRPr lang="en-ZA" dirty="0"/>
          </a:p>
        </p:txBody>
      </p:sp>
      <p:pic>
        <p:nvPicPr>
          <p:cNvPr id="6" name="Picture 5"/>
          <p:cNvPicPr/>
          <p:nvPr/>
        </p:nvPicPr>
        <p:blipFill>
          <a:blip r:embed="rId2"/>
          <a:stretch>
            <a:fillRect/>
          </a:stretch>
        </p:blipFill>
        <p:spPr>
          <a:xfrm>
            <a:off x="467544" y="2924944"/>
            <a:ext cx="8424936" cy="3312368"/>
          </a:xfrm>
          <a:prstGeom prst="rect">
            <a:avLst/>
          </a:prstGeom>
        </p:spPr>
      </p:pic>
      <p:pic>
        <p:nvPicPr>
          <p:cNvPr id="7" name="Picture 6"/>
          <p:cNvPicPr/>
          <p:nvPr/>
        </p:nvPicPr>
        <p:blipFill>
          <a:blip r:embed="rId3"/>
          <a:stretch>
            <a:fillRect/>
          </a:stretch>
        </p:blipFill>
        <p:spPr>
          <a:xfrm>
            <a:off x="504056" y="1916832"/>
            <a:ext cx="8639944" cy="1008112"/>
          </a:xfrm>
          <a:prstGeom prst="rect">
            <a:avLst/>
          </a:prstGeom>
        </p:spPr>
      </p:pic>
      <p:sp>
        <p:nvSpPr>
          <p:cNvPr id="8" name="TextBox 7"/>
          <p:cNvSpPr txBox="1"/>
          <p:nvPr/>
        </p:nvSpPr>
        <p:spPr>
          <a:xfrm>
            <a:off x="523179" y="2348880"/>
            <a:ext cx="3254417" cy="369332"/>
          </a:xfrm>
          <a:prstGeom prst="rect">
            <a:avLst/>
          </a:prstGeom>
          <a:noFill/>
        </p:spPr>
        <p:txBody>
          <a:bodyPr wrap="none" rtlCol="0">
            <a:spAutoFit/>
          </a:bodyPr>
          <a:lstStyle/>
          <a:p>
            <a:r>
              <a:rPr lang="en-ZA" b="1" dirty="0" smtClean="0"/>
              <a:t>Development process category</a:t>
            </a:r>
            <a:endParaRPr lang="en-ZA" b="1" dirty="0"/>
          </a:p>
        </p:txBody>
      </p:sp>
    </p:spTree>
    <p:extLst>
      <p:ext uri="{BB962C8B-B14F-4D97-AF65-F5344CB8AC3E}">
        <p14:creationId xmlns:p14="http://schemas.microsoft.com/office/powerpoint/2010/main" val="14278418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ZA" dirty="0"/>
          </a:p>
        </p:txBody>
      </p:sp>
      <p:sp>
        <p:nvSpPr>
          <p:cNvPr id="3" name="Date Placeholder 2"/>
          <p:cNvSpPr>
            <a:spLocks noGrp="1"/>
          </p:cNvSpPr>
          <p:nvPr>
            <p:ph type="dt" sz="half" idx="10"/>
          </p:nvPr>
        </p:nvSpPr>
        <p:spPr/>
        <p:txBody>
          <a:bodyPr/>
          <a:lstStyle/>
          <a:p>
            <a:fld id="{6A5B10FD-66BD-49B8-ACAF-B2CFCB15E54F}" type="datetime1">
              <a:rPr lang="en-ZA" smtClean="0"/>
              <a:t>2015/08/07</a:t>
            </a:fld>
            <a:endParaRPr lang="en-ZA"/>
          </a:p>
        </p:txBody>
      </p:sp>
      <p:sp>
        <p:nvSpPr>
          <p:cNvPr id="4" name="Slide Number Placeholder 3"/>
          <p:cNvSpPr>
            <a:spLocks noGrp="1"/>
          </p:cNvSpPr>
          <p:nvPr>
            <p:ph type="sldNum" sz="quarter" idx="12"/>
          </p:nvPr>
        </p:nvSpPr>
        <p:spPr/>
        <p:txBody>
          <a:bodyPr/>
          <a:lstStyle/>
          <a:p>
            <a:fld id="{DF68E3DB-E65A-4904-8405-05C9F2F9F5EF}" type="slidenum">
              <a:rPr lang="en-ZA" smtClean="0"/>
              <a:t>17</a:t>
            </a:fld>
            <a:endParaRPr lang="en-ZA"/>
          </a:p>
        </p:txBody>
      </p:sp>
      <p:sp>
        <p:nvSpPr>
          <p:cNvPr id="5" name="Title 4"/>
          <p:cNvSpPr>
            <a:spLocks noGrp="1"/>
          </p:cNvSpPr>
          <p:nvPr>
            <p:ph type="title"/>
          </p:nvPr>
        </p:nvSpPr>
        <p:spPr/>
        <p:txBody>
          <a:bodyPr/>
          <a:lstStyle/>
          <a:p>
            <a:r>
              <a:rPr lang="en-ZA" dirty="0" smtClean="0"/>
              <a:t>Findings</a:t>
            </a:r>
            <a:endParaRPr lang="en-ZA" dirty="0"/>
          </a:p>
        </p:txBody>
      </p:sp>
      <p:pic>
        <p:nvPicPr>
          <p:cNvPr id="6" name="Picture 5"/>
          <p:cNvPicPr/>
          <p:nvPr/>
        </p:nvPicPr>
        <p:blipFill>
          <a:blip r:embed="rId2"/>
          <a:stretch>
            <a:fillRect/>
          </a:stretch>
        </p:blipFill>
        <p:spPr>
          <a:xfrm>
            <a:off x="395536" y="2924944"/>
            <a:ext cx="8352928" cy="3240360"/>
          </a:xfrm>
          <a:prstGeom prst="rect">
            <a:avLst/>
          </a:prstGeom>
        </p:spPr>
      </p:pic>
      <p:pic>
        <p:nvPicPr>
          <p:cNvPr id="7" name="Picture 6"/>
          <p:cNvPicPr/>
          <p:nvPr/>
        </p:nvPicPr>
        <p:blipFill>
          <a:blip r:embed="rId3"/>
          <a:stretch>
            <a:fillRect/>
          </a:stretch>
        </p:blipFill>
        <p:spPr>
          <a:xfrm>
            <a:off x="504056" y="1916832"/>
            <a:ext cx="8639944" cy="1008112"/>
          </a:xfrm>
          <a:prstGeom prst="rect">
            <a:avLst/>
          </a:prstGeom>
        </p:spPr>
      </p:pic>
      <p:sp>
        <p:nvSpPr>
          <p:cNvPr id="8" name="TextBox 7"/>
          <p:cNvSpPr txBox="1"/>
          <p:nvPr/>
        </p:nvSpPr>
        <p:spPr>
          <a:xfrm>
            <a:off x="523179" y="2348880"/>
            <a:ext cx="2722220" cy="369332"/>
          </a:xfrm>
          <a:prstGeom prst="rect">
            <a:avLst/>
          </a:prstGeom>
          <a:noFill/>
        </p:spPr>
        <p:txBody>
          <a:bodyPr wrap="none" rtlCol="0">
            <a:spAutoFit/>
          </a:bodyPr>
          <a:lstStyle/>
          <a:p>
            <a:r>
              <a:rPr lang="en-ZA" b="1" dirty="0" smtClean="0"/>
              <a:t>Support process category</a:t>
            </a:r>
            <a:endParaRPr lang="en-ZA" b="1" dirty="0"/>
          </a:p>
        </p:txBody>
      </p:sp>
    </p:spTree>
    <p:extLst>
      <p:ext uri="{BB962C8B-B14F-4D97-AF65-F5344CB8AC3E}">
        <p14:creationId xmlns:p14="http://schemas.microsoft.com/office/powerpoint/2010/main" val="142784184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ZA" dirty="0"/>
          </a:p>
        </p:txBody>
      </p:sp>
      <p:sp>
        <p:nvSpPr>
          <p:cNvPr id="3" name="Date Placeholder 2"/>
          <p:cNvSpPr>
            <a:spLocks noGrp="1"/>
          </p:cNvSpPr>
          <p:nvPr>
            <p:ph type="dt" sz="half" idx="10"/>
          </p:nvPr>
        </p:nvSpPr>
        <p:spPr/>
        <p:txBody>
          <a:bodyPr/>
          <a:lstStyle/>
          <a:p>
            <a:fld id="{6A5B10FD-66BD-49B8-ACAF-B2CFCB15E54F}" type="datetime1">
              <a:rPr lang="en-ZA" smtClean="0"/>
              <a:t>2015/08/07</a:t>
            </a:fld>
            <a:endParaRPr lang="en-ZA"/>
          </a:p>
        </p:txBody>
      </p:sp>
      <p:sp>
        <p:nvSpPr>
          <p:cNvPr id="4" name="Slide Number Placeholder 3"/>
          <p:cNvSpPr>
            <a:spLocks noGrp="1"/>
          </p:cNvSpPr>
          <p:nvPr>
            <p:ph type="sldNum" sz="quarter" idx="12"/>
          </p:nvPr>
        </p:nvSpPr>
        <p:spPr/>
        <p:txBody>
          <a:bodyPr/>
          <a:lstStyle/>
          <a:p>
            <a:fld id="{DF68E3DB-E65A-4904-8405-05C9F2F9F5EF}" type="slidenum">
              <a:rPr lang="en-ZA" smtClean="0"/>
              <a:t>18</a:t>
            </a:fld>
            <a:endParaRPr lang="en-ZA"/>
          </a:p>
        </p:txBody>
      </p:sp>
      <p:sp>
        <p:nvSpPr>
          <p:cNvPr id="5" name="Title 4"/>
          <p:cNvSpPr>
            <a:spLocks noGrp="1"/>
          </p:cNvSpPr>
          <p:nvPr>
            <p:ph type="title"/>
          </p:nvPr>
        </p:nvSpPr>
        <p:spPr/>
        <p:txBody>
          <a:bodyPr/>
          <a:lstStyle/>
          <a:p>
            <a:r>
              <a:rPr lang="en-ZA" dirty="0" smtClean="0"/>
              <a:t>Findings</a:t>
            </a:r>
            <a:endParaRPr lang="en-ZA" dirty="0"/>
          </a:p>
        </p:txBody>
      </p:sp>
      <p:pic>
        <p:nvPicPr>
          <p:cNvPr id="6" name="Picture 5"/>
          <p:cNvPicPr/>
          <p:nvPr/>
        </p:nvPicPr>
        <p:blipFill>
          <a:blip r:embed="rId2"/>
          <a:stretch>
            <a:fillRect/>
          </a:stretch>
        </p:blipFill>
        <p:spPr>
          <a:xfrm>
            <a:off x="251520" y="2983408"/>
            <a:ext cx="8640960" cy="3181896"/>
          </a:xfrm>
          <a:prstGeom prst="rect">
            <a:avLst/>
          </a:prstGeom>
        </p:spPr>
      </p:pic>
      <p:pic>
        <p:nvPicPr>
          <p:cNvPr id="7" name="Picture 6"/>
          <p:cNvPicPr/>
          <p:nvPr/>
        </p:nvPicPr>
        <p:blipFill>
          <a:blip r:embed="rId3"/>
          <a:stretch>
            <a:fillRect/>
          </a:stretch>
        </p:blipFill>
        <p:spPr>
          <a:xfrm>
            <a:off x="504056" y="1988840"/>
            <a:ext cx="8639944" cy="1008112"/>
          </a:xfrm>
          <a:prstGeom prst="rect">
            <a:avLst/>
          </a:prstGeom>
        </p:spPr>
      </p:pic>
      <p:sp>
        <p:nvSpPr>
          <p:cNvPr id="8" name="TextBox 7"/>
          <p:cNvSpPr txBox="1"/>
          <p:nvPr/>
        </p:nvSpPr>
        <p:spPr>
          <a:xfrm>
            <a:off x="523179" y="2348880"/>
            <a:ext cx="3196709" cy="369332"/>
          </a:xfrm>
          <a:prstGeom prst="rect">
            <a:avLst/>
          </a:prstGeom>
          <a:noFill/>
        </p:spPr>
        <p:txBody>
          <a:bodyPr wrap="none" rtlCol="0">
            <a:spAutoFit/>
          </a:bodyPr>
          <a:lstStyle/>
          <a:p>
            <a:r>
              <a:rPr lang="en-ZA" b="1" dirty="0" smtClean="0"/>
              <a:t>Organisation process category</a:t>
            </a:r>
            <a:endParaRPr lang="en-ZA" b="1" dirty="0"/>
          </a:p>
        </p:txBody>
      </p:sp>
    </p:spTree>
    <p:extLst>
      <p:ext uri="{BB962C8B-B14F-4D97-AF65-F5344CB8AC3E}">
        <p14:creationId xmlns:p14="http://schemas.microsoft.com/office/powerpoint/2010/main" val="14278418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ZA" dirty="0"/>
          </a:p>
        </p:txBody>
      </p:sp>
      <p:sp>
        <p:nvSpPr>
          <p:cNvPr id="3" name="Date Placeholder 2"/>
          <p:cNvSpPr>
            <a:spLocks noGrp="1"/>
          </p:cNvSpPr>
          <p:nvPr>
            <p:ph type="dt" sz="half" idx="10"/>
          </p:nvPr>
        </p:nvSpPr>
        <p:spPr/>
        <p:txBody>
          <a:bodyPr/>
          <a:lstStyle/>
          <a:p>
            <a:fld id="{6A5B10FD-66BD-49B8-ACAF-B2CFCB15E54F}" type="datetime1">
              <a:rPr lang="en-ZA" smtClean="0"/>
              <a:t>2015/08/07</a:t>
            </a:fld>
            <a:endParaRPr lang="en-ZA"/>
          </a:p>
        </p:txBody>
      </p:sp>
      <p:sp>
        <p:nvSpPr>
          <p:cNvPr id="4" name="Slide Number Placeholder 3"/>
          <p:cNvSpPr>
            <a:spLocks noGrp="1"/>
          </p:cNvSpPr>
          <p:nvPr>
            <p:ph type="sldNum" sz="quarter" idx="12"/>
          </p:nvPr>
        </p:nvSpPr>
        <p:spPr/>
        <p:txBody>
          <a:bodyPr/>
          <a:lstStyle/>
          <a:p>
            <a:fld id="{DF68E3DB-E65A-4904-8405-05C9F2F9F5EF}" type="slidenum">
              <a:rPr lang="en-ZA" smtClean="0"/>
              <a:t>19</a:t>
            </a:fld>
            <a:endParaRPr lang="en-ZA"/>
          </a:p>
        </p:txBody>
      </p:sp>
      <p:sp>
        <p:nvSpPr>
          <p:cNvPr id="5" name="Title 4"/>
          <p:cNvSpPr>
            <a:spLocks noGrp="1"/>
          </p:cNvSpPr>
          <p:nvPr>
            <p:ph type="title"/>
          </p:nvPr>
        </p:nvSpPr>
        <p:spPr/>
        <p:txBody>
          <a:bodyPr/>
          <a:lstStyle/>
          <a:p>
            <a:r>
              <a:rPr lang="en-ZA" dirty="0" smtClean="0"/>
              <a:t>Findings</a:t>
            </a:r>
            <a:endParaRPr lang="en-ZA" dirty="0"/>
          </a:p>
        </p:txBody>
      </p:sp>
      <p:pic>
        <p:nvPicPr>
          <p:cNvPr id="6" name="Picture 5"/>
          <p:cNvPicPr/>
          <p:nvPr/>
        </p:nvPicPr>
        <p:blipFill rotWithShape="1">
          <a:blip r:embed="rId2">
            <a:extLst>
              <a:ext uri="{28A0092B-C50C-407E-A947-70E740481C1C}">
                <a14:useLocalDpi xmlns:a14="http://schemas.microsoft.com/office/drawing/2010/main" val="0"/>
              </a:ext>
            </a:extLst>
          </a:blip>
          <a:srcRect r="13609" b="74731"/>
          <a:stretch/>
        </p:blipFill>
        <p:spPr bwMode="auto">
          <a:xfrm>
            <a:off x="539552" y="2996952"/>
            <a:ext cx="8568952" cy="1862882"/>
          </a:xfrm>
          <a:prstGeom prst="rect">
            <a:avLst/>
          </a:prstGeom>
          <a:ln>
            <a:noFill/>
          </a:ln>
          <a:extLst>
            <a:ext uri="{53640926-AAD7-44D8-BBD7-CCE9431645EC}">
              <a14:shadowObscured xmlns:a14="http://schemas.microsoft.com/office/drawing/2010/main"/>
            </a:ext>
          </a:extLst>
        </p:spPr>
      </p:pic>
      <p:pic>
        <p:nvPicPr>
          <p:cNvPr id="7" name="Picture 6"/>
          <p:cNvPicPr/>
          <p:nvPr/>
        </p:nvPicPr>
        <p:blipFill>
          <a:blip r:embed="rId3"/>
          <a:stretch>
            <a:fillRect/>
          </a:stretch>
        </p:blipFill>
        <p:spPr>
          <a:xfrm>
            <a:off x="324544" y="1988840"/>
            <a:ext cx="8639944" cy="1008112"/>
          </a:xfrm>
          <a:prstGeom prst="rect">
            <a:avLst/>
          </a:prstGeom>
        </p:spPr>
      </p:pic>
      <p:sp>
        <p:nvSpPr>
          <p:cNvPr id="8" name="TextBox 7"/>
          <p:cNvSpPr txBox="1"/>
          <p:nvPr/>
        </p:nvSpPr>
        <p:spPr>
          <a:xfrm>
            <a:off x="523179" y="2348880"/>
            <a:ext cx="2959465" cy="369332"/>
          </a:xfrm>
          <a:prstGeom prst="rect">
            <a:avLst/>
          </a:prstGeom>
          <a:noFill/>
        </p:spPr>
        <p:txBody>
          <a:bodyPr wrap="none" rtlCol="0">
            <a:spAutoFit/>
          </a:bodyPr>
          <a:lstStyle/>
          <a:p>
            <a:r>
              <a:rPr lang="en-ZA" b="1" dirty="0" smtClean="0"/>
              <a:t>Evaluation process category</a:t>
            </a:r>
            <a:endParaRPr lang="en-ZA" b="1" dirty="0"/>
          </a:p>
        </p:txBody>
      </p:sp>
    </p:spTree>
    <p:extLst>
      <p:ext uri="{BB962C8B-B14F-4D97-AF65-F5344CB8AC3E}">
        <p14:creationId xmlns:p14="http://schemas.microsoft.com/office/powerpoint/2010/main" val="14278418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348880"/>
            <a:ext cx="7408333" cy="3312368"/>
          </a:xfrm>
        </p:spPr>
        <p:txBody>
          <a:bodyPr>
            <a:noAutofit/>
          </a:bodyPr>
          <a:lstStyle/>
          <a:p>
            <a:r>
              <a:rPr lang="en-ZA" sz="2800" dirty="0" smtClean="0"/>
              <a:t>Transformation </a:t>
            </a:r>
            <a:r>
              <a:rPr lang="en-ZA" sz="2800" dirty="0"/>
              <a:t>into a University of Science and </a:t>
            </a:r>
            <a:r>
              <a:rPr lang="en-ZA" sz="2800" dirty="0" smtClean="0"/>
              <a:t>Technology</a:t>
            </a:r>
          </a:p>
          <a:p>
            <a:r>
              <a:rPr lang="en-ZA" sz="2800" dirty="0"/>
              <a:t>I</a:t>
            </a:r>
            <a:r>
              <a:rPr lang="en-ZA" sz="2800" dirty="0" smtClean="0"/>
              <a:t>ntegration </a:t>
            </a:r>
            <a:r>
              <a:rPr lang="en-ZA" sz="2800" dirty="0"/>
              <a:t>and implementation of </a:t>
            </a:r>
            <a:r>
              <a:rPr lang="en-ZA" sz="2800" dirty="0" smtClean="0"/>
              <a:t>eLearning in </a:t>
            </a:r>
            <a:r>
              <a:rPr lang="en-ZA" sz="2800" dirty="0"/>
              <a:t>all the institutions key </a:t>
            </a:r>
            <a:r>
              <a:rPr lang="en-ZA" sz="2800" dirty="0" smtClean="0"/>
              <a:t>activities </a:t>
            </a:r>
          </a:p>
          <a:p>
            <a:r>
              <a:rPr lang="en-ZA" sz="2800" dirty="0" smtClean="0"/>
              <a:t>The </a:t>
            </a:r>
            <a:r>
              <a:rPr lang="en-ZA" sz="2800" dirty="0"/>
              <a:t>question is no longer </a:t>
            </a:r>
            <a:r>
              <a:rPr lang="en-ZA" sz="2800" dirty="0" smtClean="0"/>
              <a:t>to implement eLearning or not; it </a:t>
            </a:r>
            <a:r>
              <a:rPr lang="en-ZA" sz="2800" dirty="0"/>
              <a:t>is rather, how far along are </a:t>
            </a:r>
            <a:r>
              <a:rPr lang="en-ZA" sz="2800" dirty="0" smtClean="0"/>
              <a:t>you in this process? </a:t>
            </a:r>
            <a:endParaRPr lang="en-ZA" sz="2800" dirty="0"/>
          </a:p>
        </p:txBody>
      </p:sp>
      <p:sp>
        <p:nvSpPr>
          <p:cNvPr id="3" name="Title 2"/>
          <p:cNvSpPr>
            <a:spLocks noGrp="1"/>
          </p:cNvSpPr>
          <p:nvPr>
            <p:ph type="title"/>
          </p:nvPr>
        </p:nvSpPr>
        <p:spPr/>
        <p:txBody>
          <a:bodyPr/>
          <a:lstStyle/>
          <a:p>
            <a:r>
              <a:rPr lang="en-ZA" dirty="0" smtClean="0"/>
              <a:t>Introduction</a:t>
            </a:r>
            <a:endParaRPr lang="en-ZA" dirty="0"/>
          </a:p>
        </p:txBody>
      </p:sp>
      <p:sp>
        <p:nvSpPr>
          <p:cNvPr id="4" name="Date Placeholder 3"/>
          <p:cNvSpPr>
            <a:spLocks noGrp="1"/>
          </p:cNvSpPr>
          <p:nvPr>
            <p:ph type="dt" sz="half" idx="10"/>
          </p:nvPr>
        </p:nvSpPr>
        <p:spPr/>
        <p:txBody>
          <a:bodyPr/>
          <a:lstStyle/>
          <a:p>
            <a:fld id="{478095D6-9DD7-4702-B72D-62FDBB224193}" type="datetime1">
              <a:rPr lang="en-ZA" smtClean="0"/>
              <a:t>2015/08/07</a:t>
            </a:fld>
            <a:endParaRPr lang="en-ZA" dirty="0"/>
          </a:p>
        </p:txBody>
      </p:sp>
      <p:sp>
        <p:nvSpPr>
          <p:cNvPr id="6" name="Slide Number Placeholder 5"/>
          <p:cNvSpPr>
            <a:spLocks noGrp="1"/>
          </p:cNvSpPr>
          <p:nvPr>
            <p:ph type="sldNum" sz="quarter" idx="12"/>
          </p:nvPr>
        </p:nvSpPr>
        <p:spPr/>
        <p:txBody>
          <a:bodyPr/>
          <a:lstStyle/>
          <a:p>
            <a:fld id="{DF68E3DB-E65A-4904-8405-05C9F2F9F5EF}" type="slidenum">
              <a:rPr lang="en-ZA" smtClean="0"/>
              <a:t>2</a:t>
            </a:fld>
            <a:endParaRPr lang="en-ZA"/>
          </a:p>
        </p:txBody>
      </p:sp>
    </p:spTree>
    <p:custDataLst>
      <p:tags r:id="rId1"/>
    </p:custDataLst>
    <p:extLst>
      <p:ext uri="{BB962C8B-B14F-4D97-AF65-F5344CB8AC3E}">
        <p14:creationId xmlns:p14="http://schemas.microsoft.com/office/powerpoint/2010/main" val="2319584466"/>
      </p:ext>
    </p:extLst>
  </p:cSld>
  <p:clrMapOvr>
    <a:masterClrMapping/>
  </p:clrMapOvr>
  <mc:AlternateContent xmlns:mc="http://schemas.openxmlformats.org/markup-compatibility/2006" xmlns:p14="http://schemas.microsoft.com/office/powerpoint/2010/main">
    <mc:Choice Requires="p14">
      <p:transition spd="slow" p14:dur="2000" advTm="50151"/>
    </mc:Choice>
    <mc:Fallback xmlns="">
      <p:transition spd="slow" advTm="5015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99592" y="2348880"/>
            <a:ext cx="7408333" cy="4104456"/>
          </a:xfrm>
        </p:spPr>
        <p:txBody>
          <a:bodyPr>
            <a:normAutofit fontScale="62500" lnSpcReduction="20000"/>
          </a:bodyPr>
          <a:lstStyle/>
          <a:p>
            <a:pPr lvl="0"/>
            <a:r>
              <a:rPr lang="en-ZA" dirty="0"/>
              <a:t>delivery of processes that directly impact pedagogical aspects of eLearning </a:t>
            </a:r>
          </a:p>
          <a:p>
            <a:pPr lvl="0"/>
            <a:r>
              <a:rPr lang="en-ZA" dirty="0"/>
              <a:t>delivery of eLearning skill development for students </a:t>
            </a:r>
          </a:p>
          <a:p>
            <a:pPr lvl="0"/>
            <a:r>
              <a:rPr lang="en-ZA" dirty="0"/>
              <a:t>the delivery of student feedback on their performance within courses </a:t>
            </a:r>
          </a:p>
          <a:p>
            <a:pPr lvl="0"/>
            <a:r>
              <a:rPr lang="en-ZA" dirty="0"/>
              <a:t>provision of teaching staff with design, development and support when engaging in eLearning</a:t>
            </a:r>
          </a:p>
          <a:p>
            <a:pPr lvl="0"/>
            <a:r>
              <a:rPr lang="en-ZA" dirty="0"/>
              <a:t>using guided eLearning procedures and standards when designing, developing and delivery eLearning courses</a:t>
            </a:r>
          </a:p>
          <a:p>
            <a:pPr lvl="0"/>
            <a:r>
              <a:rPr lang="en-ZA" dirty="0"/>
              <a:t>plans in place for linking eLearning technology, pedagogy and content to be used in all courses</a:t>
            </a:r>
          </a:p>
          <a:p>
            <a:pPr lvl="0"/>
            <a:r>
              <a:rPr lang="en-ZA" dirty="0"/>
              <a:t>eLearning infrastructure that is reliable is in place</a:t>
            </a:r>
          </a:p>
          <a:p>
            <a:pPr lvl="0"/>
            <a:r>
              <a:rPr lang="en-ZA" dirty="0"/>
              <a:t>delivery of processes surrounding the support and operational management of eLearning. </a:t>
            </a:r>
          </a:p>
          <a:p>
            <a:pPr lvl="0"/>
            <a:r>
              <a:rPr lang="en-ZA" dirty="0"/>
              <a:t>providing students with administration information before courses start </a:t>
            </a:r>
          </a:p>
          <a:p>
            <a:pPr lvl="0"/>
            <a:r>
              <a:rPr lang="en-ZA" dirty="0"/>
              <a:t>provided students with information on eLearning pedagogies prior to commencement of courses </a:t>
            </a:r>
          </a:p>
          <a:p>
            <a:pPr lvl="0"/>
            <a:r>
              <a:rPr lang="en-ZA" dirty="0"/>
              <a:t>eLearning initiatives at the institution are guided by institutional strategies </a:t>
            </a:r>
          </a:p>
          <a:p>
            <a:pPr lvl="0"/>
            <a:r>
              <a:rPr lang="en-ZA" dirty="0"/>
              <a:t>students are given the opportunity to provide regular feedback on the quality and effectiveness of their learning experience.</a:t>
            </a:r>
          </a:p>
          <a:p>
            <a:endParaRPr lang="en-ZA" dirty="0"/>
          </a:p>
        </p:txBody>
      </p:sp>
      <p:sp>
        <p:nvSpPr>
          <p:cNvPr id="3" name="Date Placeholder 2"/>
          <p:cNvSpPr>
            <a:spLocks noGrp="1"/>
          </p:cNvSpPr>
          <p:nvPr>
            <p:ph type="dt" sz="half" idx="10"/>
          </p:nvPr>
        </p:nvSpPr>
        <p:spPr/>
        <p:txBody>
          <a:bodyPr/>
          <a:lstStyle/>
          <a:p>
            <a:fld id="{6A5B10FD-66BD-49B8-ACAF-B2CFCB15E54F}" type="datetime1">
              <a:rPr lang="en-ZA" smtClean="0"/>
              <a:t>2015/08/07</a:t>
            </a:fld>
            <a:endParaRPr lang="en-ZA"/>
          </a:p>
        </p:txBody>
      </p:sp>
      <p:sp>
        <p:nvSpPr>
          <p:cNvPr id="4" name="Slide Number Placeholder 3"/>
          <p:cNvSpPr>
            <a:spLocks noGrp="1"/>
          </p:cNvSpPr>
          <p:nvPr>
            <p:ph type="sldNum" sz="quarter" idx="12"/>
          </p:nvPr>
        </p:nvSpPr>
        <p:spPr/>
        <p:txBody>
          <a:bodyPr/>
          <a:lstStyle/>
          <a:p>
            <a:fld id="{DF68E3DB-E65A-4904-8405-05C9F2F9F5EF}" type="slidenum">
              <a:rPr lang="en-ZA" smtClean="0"/>
              <a:t>20</a:t>
            </a:fld>
            <a:endParaRPr lang="en-ZA"/>
          </a:p>
        </p:txBody>
      </p:sp>
      <p:sp>
        <p:nvSpPr>
          <p:cNvPr id="5" name="Title 4"/>
          <p:cNvSpPr>
            <a:spLocks noGrp="1"/>
          </p:cNvSpPr>
          <p:nvPr>
            <p:ph type="title"/>
          </p:nvPr>
        </p:nvSpPr>
        <p:spPr/>
        <p:txBody>
          <a:bodyPr/>
          <a:lstStyle/>
          <a:p>
            <a:r>
              <a:rPr lang="en-ZA" dirty="0" smtClean="0"/>
              <a:t>Findings</a:t>
            </a:r>
            <a:endParaRPr lang="en-ZA" dirty="0"/>
          </a:p>
        </p:txBody>
      </p:sp>
      <p:sp>
        <p:nvSpPr>
          <p:cNvPr id="6" name="Plus 5"/>
          <p:cNvSpPr/>
          <p:nvPr/>
        </p:nvSpPr>
        <p:spPr>
          <a:xfrm>
            <a:off x="6876256" y="620688"/>
            <a:ext cx="1296144" cy="1296144"/>
          </a:xfrm>
          <a:prstGeom prst="mathPlus">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Tree>
    <p:extLst>
      <p:ext uri="{BB962C8B-B14F-4D97-AF65-F5344CB8AC3E}">
        <p14:creationId xmlns:p14="http://schemas.microsoft.com/office/powerpoint/2010/main" val="13168414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lvl="0"/>
            <a:r>
              <a:rPr lang="en-ZA" dirty="0"/>
              <a:t>general lack of systems in place to further manage and optimise these processes</a:t>
            </a:r>
            <a:endParaRPr lang="en-ZA" dirty="0" smtClean="0"/>
          </a:p>
          <a:p>
            <a:pPr lvl="0"/>
            <a:r>
              <a:rPr lang="en-ZA" dirty="0" smtClean="0"/>
              <a:t>staff </a:t>
            </a:r>
            <a:r>
              <a:rPr lang="en-ZA" dirty="0"/>
              <a:t>response times to student communication</a:t>
            </a:r>
          </a:p>
          <a:p>
            <a:pPr lvl="0"/>
            <a:r>
              <a:rPr lang="en-ZA" dirty="0"/>
              <a:t>eLearning courses are not designed to support diverse learning styles</a:t>
            </a:r>
          </a:p>
          <a:p>
            <a:pPr lvl="0"/>
            <a:r>
              <a:rPr lang="en-ZA" dirty="0"/>
              <a:t>the integration of eLearning infrastructure using defined standards</a:t>
            </a:r>
          </a:p>
          <a:p>
            <a:pPr lvl="0"/>
            <a:r>
              <a:rPr lang="en-ZA" dirty="0"/>
              <a:t>the design and management of eLearning resources for maximum reuse</a:t>
            </a:r>
          </a:p>
          <a:p>
            <a:pPr lvl="0"/>
            <a:r>
              <a:rPr lang="en-ZA" dirty="0"/>
              <a:t>providing technical assistance and personal and learning support services when students are engaging in eLearning.</a:t>
            </a:r>
          </a:p>
          <a:p>
            <a:pPr lvl="0"/>
            <a:r>
              <a:rPr lang="en-ZA" dirty="0"/>
              <a:t>eLearning institutional planning and management </a:t>
            </a:r>
          </a:p>
          <a:p>
            <a:pPr lvl="0"/>
            <a:r>
              <a:rPr lang="en-ZA" dirty="0"/>
              <a:t>eLearning evaluation processes </a:t>
            </a:r>
          </a:p>
          <a:p>
            <a:pPr lvl="0"/>
            <a:r>
              <a:rPr lang="en-ZA" dirty="0"/>
              <a:t>regular reviews of the eLearning aspects</a:t>
            </a:r>
          </a:p>
          <a:p>
            <a:endParaRPr lang="en-ZA" dirty="0"/>
          </a:p>
        </p:txBody>
      </p:sp>
      <p:sp>
        <p:nvSpPr>
          <p:cNvPr id="3" name="Date Placeholder 2"/>
          <p:cNvSpPr>
            <a:spLocks noGrp="1"/>
          </p:cNvSpPr>
          <p:nvPr>
            <p:ph type="dt" sz="half" idx="10"/>
          </p:nvPr>
        </p:nvSpPr>
        <p:spPr/>
        <p:txBody>
          <a:bodyPr/>
          <a:lstStyle/>
          <a:p>
            <a:fld id="{6A5B10FD-66BD-49B8-ACAF-B2CFCB15E54F}" type="datetime1">
              <a:rPr lang="en-ZA" smtClean="0"/>
              <a:t>2015/08/07</a:t>
            </a:fld>
            <a:endParaRPr lang="en-ZA"/>
          </a:p>
        </p:txBody>
      </p:sp>
      <p:sp>
        <p:nvSpPr>
          <p:cNvPr id="4" name="Slide Number Placeholder 3"/>
          <p:cNvSpPr>
            <a:spLocks noGrp="1"/>
          </p:cNvSpPr>
          <p:nvPr>
            <p:ph type="sldNum" sz="quarter" idx="12"/>
          </p:nvPr>
        </p:nvSpPr>
        <p:spPr/>
        <p:txBody>
          <a:bodyPr/>
          <a:lstStyle/>
          <a:p>
            <a:fld id="{DF68E3DB-E65A-4904-8405-05C9F2F9F5EF}" type="slidenum">
              <a:rPr lang="en-ZA" smtClean="0"/>
              <a:t>21</a:t>
            </a:fld>
            <a:endParaRPr lang="en-ZA"/>
          </a:p>
        </p:txBody>
      </p:sp>
      <p:sp>
        <p:nvSpPr>
          <p:cNvPr id="5" name="Title 4"/>
          <p:cNvSpPr>
            <a:spLocks noGrp="1"/>
          </p:cNvSpPr>
          <p:nvPr>
            <p:ph type="title"/>
          </p:nvPr>
        </p:nvSpPr>
        <p:spPr/>
        <p:txBody>
          <a:bodyPr/>
          <a:lstStyle/>
          <a:p>
            <a:r>
              <a:rPr lang="en-ZA" dirty="0" smtClean="0"/>
              <a:t>Findings</a:t>
            </a:r>
            <a:endParaRPr lang="en-ZA" dirty="0"/>
          </a:p>
        </p:txBody>
      </p:sp>
      <p:sp>
        <p:nvSpPr>
          <p:cNvPr id="6" name="Minus 5"/>
          <p:cNvSpPr/>
          <p:nvPr/>
        </p:nvSpPr>
        <p:spPr>
          <a:xfrm>
            <a:off x="6660232" y="476672"/>
            <a:ext cx="1872208" cy="1224136"/>
          </a:xfrm>
          <a:prstGeom prst="mathMinus">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Tree>
    <p:extLst>
      <p:ext uri="{BB962C8B-B14F-4D97-AF65-F5344CB8AC3E}">
        <p14:creationId xmlns:p14="http://schemas.microsoft.com/office/powerpoint/2010/main" val="18637379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ZA" dirty="0"/>
              <a:t>Strengths reflect sustainable practices at an institution. </a:t>
            </a:r>
            <a:endParaRPr lang="en-ZA" dirty="0" smtClean="0"/>
          </a:p>
          <a:p>
            <a:r>
              <a:rPr lang="en-ZA" dirty="0"/>
              <a:t>M</a:t>
            </a:r>
            <a:r>
              <a:rPr lang="en-ZA" dirty="0" smtClean="0"/>
              <a:t>ost </a:t>
            </a:r>
            <a:r>
              <a:rPr lang="en-ZA" dirty="0"/>
              <a:t>processes are largely adequate in the first three domains; delivery, planning and definition and generally not adequate in the management and optimisation of these </a:t>
            </a:r>
            <a:r>
              <a:rPr lang="en-ZA" dirty="0" smtClean="0"/>
              <a:t>processes</a:t>
            </a:r>
          </a:p>
          <a:p>
            <a:r>
              <a:rPr lang="en-ZA" dirty="0" smtClean="0"/>
              <a:t>Identifying </a:t>
            </a:r>
            <a:r>
              <a:rPr lang="en-ZA" dirty="0"/>
              <a:t>these is vital if the institution wants to maintain that standard but also share best practices with other institutions whether regionally and </a:t>
            </a:r>
            <a:r>
              <a:rPr lang="en-ZA" dirty="0" smtClean="0"/>
              <a:t>internationally</a:t>
            </a:r>
          </a:p>
          <a:p>
            <a:r>
              <a:rPr lang="en-ZA" dirty="0"/>
              <a:t>With the eLearning policy revision looming, results obtained from the application of this model is essential in informing that process.</a:t>
            </a:r>
          </a:p>
        </p:txBody>
      </p:sp>
      <p:sp>
        <p:nvSpPr>
          <p:cNvPr id="3" name="Date Placeholder 2"/>
          <p:cNvSpPr>
            <a:spLocks noGrp="1"/>
          </p:cNvSpPr>
          <p:nvPr>
            <p:ph type="dt" sz="half" idx="10"/>
          </p:nvPr>
        </p:nvSpPr>
        <p:spPr/>
        <p:txBody>
          <a:bodyPr/>
          <a:lstStyle/>
          <a:p>
            <a:fld id="{6A5B10FD-66BD-49B8-ACAF-B2CFCB15E54F}" type="datetime1">
              <a:rPr lang="en-ZA" smtClean="0"/>
              <a:t>2015/08/07</a:t>
            </a:fld>
            <a:endParaRPr lang="en-ZA" dirty="0"/>
          </a:p>
        </p:txBody>
      </p:sp>
      <p:sp>
        <p:nvSpPr>
          <p:cNvPr id="4" name="Slide Number Placeholder 3"/>
          <p:cNvSpPr>
            <a:spLocks noGrp="1"/>
          </p:cNvSpPr>
          <p:nvPr>
            <p:ph type="sldNum" sz="quarter" idx="12"/>
          </p:nvPr>
        </p:nvSpPr>
        <p:spPr/>
        <p:txBody>
          <a:bodyPr/>
          <a:lstStyle/>
          <a:p>
            <a:fld id="{DF68E3DB-E65A-4904-8405-05C9F2F9F5EF}" type="slidenum">
              <a:rPr lang="en-ZA" smtClean="0"/>
              <a:t>22</a:t>
            </a:fld>
            <a:endParaRPr lang="en-ZA"/>
          </a:p>
        </p:txBody>
      </p:sp>
      <p:sp>
        <p:nvSpPr>
          <p:cNvPr id="5" name="Title 4"/>
          <p:cNvSpPr>
            <a:spLocks noGrp="1"/>
          </p:cNvSpPr>
          <p:nvPr>
            <p:ph type="title"/>
          </p:nvPr>
        </p:nvSpPr>
        <p:spPr/>
        <p:txBody>
          <a:bodyPr/>
          <a:lstStyle/>
          <a:p>
            <a:r>
              <a:rPr lang="en-ZA" dirty="0" smtClean="0"/>
              <a:t>Conclusions</a:t>
            </a:r>
            <a:endParaRPr lang="en-ZA" dirty="0"/>
          </a:p>
        </p:txBody>
      </p:sp>
    </p:spTree>
    <p:extLst>
      <p:ext uri="{BB962C8B-B14F-4D97-AF65-F5344CB8AC3E}">
        <p14:creationId xmlns:p14="http://schemas.microsoft.com/office/powerpoint/2010/main" val="35954938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ZA" dirty="0" smtClean="0"/>
              <a:t>Develop merge-able workbooks </a:t>
            </a:r>
          </a:p>
          <a:p>
            <a:r>
              <a:rPr lang="en-ZA" dirty="0"/>
              <a:t>organise a workshop session where all assessors are invited to jointly complete the same </a:t>
            </a:r>
            <a:r>
              <a:rPr lang="en-ZA" dirty="0" smtClean="0"/>
              <a:t>workbook</a:t>
            </a:r>
          </a:p>
          <a:p>
            <a:r>
              <a:rPr lang="en-ZA" dirty="0"/>
              <a:t>A follow up study would be valuable in further cementing advocacy for using the eMM in institutions. </a:t>
            </a:r>
            <a:endParaRPr lang="en-ZA" dirty="0" smtClean="0"/>
          </a:p>
          <a:p>
            <a:r>
              <a:rPr lang="en-ZA" dirty="0" smtClean="0"/>
              <a:t>It </a:t>
            </a:r>
            <a:r>
              <a:rPr lang="en-ZA" dirty="0"/>
              <a:t>is however recommended that this follow up research be a collaborative effort amongst institution to explore the benchmarking aspect of the eMM. </a:t>
            </a:r>
          </a:p>
          <a:p>
            <a:endParaRPr lang="en-ZA" dirty="0"/>
          </a:p>
        </p:txBody>
      </p:sp>
      <p:sp>
        <p:nvSpPr>
          <p:cNvPr id="3" name="Date Placeholder 2"/>
          <p:cNvSpPr>
            <a:spLocks noGrp="1"/>
          </p:cNvSpPr>
          <p:nvPr>
            <p:ph type="dt" sz="half" idx="10"/>
          </p:nvPr>
        </p:nvSpPr>
        <p:spPr/>
        <p:txBody>
          <a:bodyPr/>
          <a:lstStyle/>
          <a:p>
            <a:fld id="{6A5B10FD-66BD-49B8-ACAF-B2CFCB15E54F}" type="datetime1">
              <a:rPr lang="en-ZA" smtClean="0"/>
              <a:t>2015/08/07</a:t>
            </a:fld>
            <a:endParaRPr lang="en-ZA"/>
          </a:p>
        </p:txBody>
      </p:sp>
      <p:sp>
        <p:nvSpPr>
          <p:cNvPr id="4" name="Slide Number Placeholder 3"/>
          <p:cNvSpPr>
            <a:spLocks noGrp="1"/>
          </p:cNvSpPr>
          <p:nvPr>
            <p:ph type="sldNum" sz="quarter" idx="12"/>
          </p:nvPr>
        </p:nvSpPr>
        <p:spPr/>
        <p:txBody>
          <a:bodyPr/>
          <a:lstStyle/>
          <a:p>
            <a:fld id="{DF68E3DB-E65A-4904-8405-05C9F2F9F5EF}" type="slidenum">
              <a:rPr lang="en-ZA" smtClean="0"/>
              <a:t>23</a:t>
            </a:fld>
            <a:endParaRPr lang="en-ZA"/>
          </a:p>
        </p:txBody>
      </p:sp>
      <p:sp>
        <p:nvSpPr>
          <p:cNvPr id="5" name="Title 4"/>
          <p:cNvSpPr>
            <a:spLocks noGrp="1"/>
          </p:cNvSpPr>
          <p:nvPr>
            <p:ph type="title"/>
          </p:nvPr>
        </p:nvSpPr>
        <p:spPr/>
        <p:txBody>
          <a:bodyPr/>
          <a:lstStyle/>
          <a:p>
            <a:r>
              <a:rPr lang="en-ZA" dirty="0" smtClean="0"/>
              <a:t>Recommendations</a:t>
            </a:r>
            <a:endParaRPr lang="en-ZA" dirty="0"/>
          </a:p>
        </p:txBody>
      </p:sp>
    </p:spTree>
    <p:extLst>
      <p:ext uri="{BB962C8B-B14F-4D97-AF65-F5344CB8AC3E}">
        <p14:creationId xmlns:p14="http://schemas.microsoft.com/office/powerpoint/2010/main" val="11919835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ZA" sz="1800" dirty="0"/>
              <a:t>Marshall, S. &amp; Mitchell, G. (2002). </a:t>
            </a:r>
            <a:r>
              <a:rPr lang="en-ZA" sz="1800" i="1" dirty="0"/>
              <a:t>An eLearning Maturity  Model?</a:t>
            </a:r>
            <a:r>
              <a:rPr lang="en-ZA" sz="1800" dirty="0"/>
              <a:t> 19</a:t>
            </a:r>
            <a:r>
              <a:rPr lang="en-ZA" sz="1800" baseline="30000" dirty="0"/>
              <a:t>th</a:t>
            </a:r>
            <a:r>
              <a:rPr lang="en-ZA" sz="1800" dirty="0"/>
              <a:t> ASCILITE </a:t>
            </a:r>
            <a:r>
              <a:rPr lang="en-ZA" sz="1800" dirty="0" smtClean="0"/>
              <a:t>conference</a:t>
            </a:r>
            <a:r>
              <a:rPr lang="en-ZA" sz="1800" dirty="0"/>
              <a:t>. </a:t>
            </a:r>
            <a:r>
              <a:rPr lang="en-ZA" sz="1800" dirty="0" smtClean="0"/>
              <a:t> Auckland</a:t>
            </a:r>
            <a:r>
              <a:rPr lang="en-ZA" sz="1800" dirty="0"/>
              <a:t>: Unitec.</a:t>
            </a:r>
          </a:p>
          <a:p>
            <a:r>
              <a:rPr lang="en-ZA" sz="1800" dirty="0"/>
              <a:t>Marshall, S. (2010). A quality framework for </a:t>
            </a:r>
            <a:r>
              <a:rPr lang="en-ZA" sz="1800" dirty="0" smtClean="0"/>
              <a:t>continuous </a:t>
            </a:r>
            <a:r>
              <a:rPr lang="en-ZA" sz="1800" dirty="0"/>
              <a:t>improvement of </a:t>
            </a:r>
            <a:r>
              <a:rPr lang="en-ZA" sz="1800" dirty="0" smtClean="0"/>
              <a:t>eLearning</a:t>
            </a:r>
            <a:r>
              <a:rPr lang="en-ZA" sz="1800" dirty="0"/>
              <a:t>: The </a:t>
            </a:r>
            <a:r>
              <a:rPr lang="en-ZA" sz="1800" dirty="0" smtClean="0"/>
              <a:t>eLearning Maturity </a:t>
            </a:r>
            <a:r>
              <a:rPr lang="en-ZA" sz="1800" dirty="0"/>
              <a:t>Model</a:t>
            </a:r>
            <a:r>
              <a:rPr lang="en-ZA" sz="1800" i="1" dirty="0"/>
              <a:t>. International Journal of eLearning and Distance </a:t>
            </a:r>
            <a:r>
              <a:rPr lang="en-ZA" sz="1800" i="1" dirty="0" smtClean="0"/>
              <a:t> Education</a:t>
            </a:r>
            <a:r>
              <a:rPr lang="en-ZA" sz="1800" i="1" dirty="0"/>
              <a:t>, </a:t>
            </a:r>
            <a:r>
              <a:rPr lang="en-ZA" sz="1800" dirty="0"/>
              <a:t>24 (1), p. 143 </a:t>
            </a:r>
            <a:r>
              <a:rPr lang="en-ZA" sz="1800" dirty="0" smtClean="0"/>
              <a:t>-166</a:t>
            </a:r>
            <a:r>
              <a:rPr lang="en-ZA" sz="1800" dirty="0"/>
              <a:t>. </a:t>
            </a:r>
          </a:p>
          <a:p>
            <a:endParaRPr lang="en-ZA" dirty="0"/>
          </a:p>
        </p:txBody>
      </p:sp>
      <p:sp>
        <p:nvSpPr>
          <p:cNvPr id="3" name="Date Placeholder 2"/>
          <p:cNvSpPr>
            <a:spLocks noGrp="1"/>
          </p:cNvSpPr>
          <p:nvPr>
            <p:ph type="dt" sz="half" idx="10"/>
          </p:nvPr>
        </p:nvSpPr>
        <p:spPr/>
        <p:txBody>
          <a:bodyPr/>
          <a:lstStyle/>
          <a:p>
            <a:fld id="{6A5B10FD-66BD-49B8-ACAF-B2CFCB15E54F}" type="datetime1">
              <a:rPr lang="en-ZA" smtClean="0"/>
              <a:t>2015/08/07</a:t>
            </a:fld>
            <a:endParaRPr lang="en-ZA"/>
          </a:p>
        </p:txBody>
      </p:sp>
      <p:sp>
        <p:nvSpPr>
          <p:cNvPr id="4" name="Slide Number Placeholder 3"/>
          <p:cNvSpPr>
            <a:spLocks noGrp="1"/>
          </p:cNvSpPr>
          <p:nvPr>
            <p:ph type="sldNum" sz="quarter" idx="12"/>
          </p:nvPr>
        </p:nvSpPr>
        <p:spPr/>
        <p:txBody>
          <a:bodyPr/>
          <a:lstStyle/>
          <a:p>
            <a:fld id="{DF68E3DB-E65A-4904-8405-05C9F2F9F5EF}" type="slidenum">
              <a:rPr lang="en-ZA" smtClean="0"/>
              <a:t>24</a:t>
            </a:fld>
            <a:endParaRPr lang="en-ZA"/>
          </a:p>
        </p:txBody>
      </p:sp>
      <p:sp>
        <p:nvSpPr>
          <p:cNvPr id="5" name="Title 4"/>
          <p:cNvSpPr>
            <a:spLocks noGrp="1"/>
          </p:cNvSpPr>
          <p:nvPr>
            <p:ph type="title"/>
          </p:nvPr>
        </p:nvSpPr>
        <p:spPr/>
        <p:txBody>
          <a:bodyPr/>
          <a:lstStyle/>
          <a:p>
            <a:r>
              <a:rPr lang="en-ZA" dirty="0" smtClean="0"/>
              <a:t>References</a:t>
            </a:r>
            <a:endParaRPr lang="en-ZA" dirty="0"/>
          </a:p>
        </p:txBody>
      </p:sp>
    </p:spTree>
    <p:extLst>
      <p:ext uri="{BB962C8B-B14F-4D97-AF65-F5344CB8AC3E}">
        <p14:creationId xmlns:p14="http://schemas.microsoft.com/office/powerpoint/2010/main" val="37409289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72067" y="2420888"/>
            <a:ext cx="7408333" cy="3024336"/>
          </a:xfrm>
        </p:spPr>
        <p:txBody>
          <a:bodyPr>
            <a:noAutofit/>
          </a:bodyPr>
          <a:lstStyle/>
          <a:p>
            <a:pPr marL="0" indent="0" algn="ctr">
              <a:buNone/>
            </a:pPr>
            <a:endParaRPr lang="en-ZA" sz="4800" dirty="0" smtClean="0"/>
          </a:p>
          <a:p>
            <a:pPr marL="0" indent="0" algn="ctr">
              <a:buNone/>
            </a:pPr>
            <a:r>
              <a:rPr lang="en-ZA" sz="4800" dirty="0" smtClean="0"/>
              <a:t>THANK YOU!</a:t>
            </a:r>
            <a:endParaRPr lang="en-ZA" sz="4800" dirty="0"/>
          </a:p>
        </p:txBody>
      </p:sp>
      <p:sp>
        <p:nvSpPr>
          <p:cNvPr id="4" name="Date Placeholder 3"/>
          <p:cNvSpPr>
            <a:spLocks noGrp="1"/>
          </p:cNvSpPr>
          <p:nvPr>
            <p:ph type="dt" sz="half" idx="10"/>
          </p:nvPr>
        </p:nvSpPr>
        <p:spPr/>
        <p:txBody>
          <a:bodyPr/>
          <a:lstStyle/>
          <a:p>
            <a:fld id="{478095D6-9DD7-4702-B72D-62FDBB224193}" type="datetime1">
              <a:rPr lang="en-ZA" smtClean="0"/>
              <a:t>2015/08/07</a:t>
            </a:fld>
            <a:endParaRPr lang="en-ZA" dirty="0"/>
          </a:p>
        </p:txBody>
      </p:sp>
      <p:sp>
        <p:nvSpPr>
          <p:cNvPr id="6" name="Slide Number Placeholder 5"/>
          <p:cNvSpPr>
            <a:spLocks noGrp="1"/>
          </p:cNvSpPr>
          <p:nvPr>
            <p:ph type="sldNum" sz="quarter" idx="12"/>
          </p:nvPr>
        </p:nvSpPr>
        <p:spPr/>
        <p:txBody>
          <a:bodyPr/>
          <a:lstStyle/>
          <a:p>
            <a:fld id="{DF68E3DB-E65A-4904-8405-05C9F2F9F5EF}" type="slidenum">
              <a:rPr lang="en-ZA" smtClean="0"/>
              <a:t>25</a:t>
            </a:fld>
            <a:endParaRPr lang="en-ZA"/>
          </a:p>
        </p:txBody>
      </p:sp>
      <p:sp>
        <p:nvSpPr>
          <p:cNvPr id="5" name="Title 4"/>
          <p:cNvSpPr>
            <a:spLocks noGrp="1"/>
          </p:cNvSpPr>
          <p:nvPr>
            <p:ph type="title"/>
          </p:nvPr>
        </p:nvSpPr>
        <p:spPr/>
        <p:txBody>
          <a:bodyPr/>
          <a:lstStyle/>
          <a:p>
            <a:endParaRPr lang="en-ZA" dirty="0"/>
          </a:p>
        </p:txBody>
      </p:sp>
    </p:spTree>
    <p:custDataLst>
      <p:tags r:id="rId1"/>
    </p:custDataLst>
    <p:extLst>
      <p:ext uri="{BB962C8B-B14F-4D97-AF65-F5344CB8AC3E}">
        <p14:creationId xmlns:p14="http://schemas.microsoft.com/office/powerpoint/2010/main" val="1318076926"/>
      </p:ext>
    </p:extLst>
  </p:cSld>
  <p:clrMapOvr>
    <a:masterClrMapping/>
  </p:clrMapOvr>
  <mc:AlternateContent xmlns:mc="http://schemas.openxmlformats.org/markup-compatibility/2006" xmlns:p14="http://schemas.microsoft.com/office/powerpoint/2010/main">
    <mc:Choice Requires="p14">
      <p:transition spd="slow" p14:dur="2000" advTm="49118"/>
    </mc:Choice>
    <mc:Fallback xmlns="">
      <p:transition spd="slow" advTm="49118"/>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99592" y="2564904"/>
            <a:ext cx="7408333" cy="3024336"/>
          </a:xfrm>
        </p:spPr>
        <p:txBody>
          <a:bodyPr>
            <a:normAutofit/>
          </a:bodyPr>
          <a:lstStyle/>
          <a:p>
            <a:r>
              <a:rPr lang="en-ZA" sz="2800" dirty="0" smtClean="0"/>
              <a:t>eLearning was implemented as a fourth mode of learning at the Polytechnic of Namibia in 2010</a:t>
            </a:r>
          </a:p>
          <a:p>
            <a:r>
              <a:rPr lang="en-ZA" sz="2800" dirty="0" smtClean="0"/>
              <a:t>An eLearning policy is in place </a:t>
            </a:r>
          </a:p>
          <a:p>
            <a:r>
              <a:rPr lang="en-ZA" sz="2800" dirty="0" smtClean="0"/>
              <a:t>5 years on, the institution still does not have a fully </a:t>
            </a:r>
            <a:r>
              <a:rPr lang="en-ZA" sz="2800" dirty="0"/>
              <a:t>fledged </a:t>
            </a:r>
            <a:r>
              <a:rPr lang="en-ZA" sz="2800" dirty="0" smtClean="0"/>
              <a:t>online programme</a:t>
            </a:r>
            <a:endParaRPr lang="en-ZA" dirty="0"/>
          </a:p>
        </p:txBody>
      </p:sp>
      <p:sp>
        <p:nvSpPr>
          <p:cNvPr id="3" name="Title 2"/>
          <p:cNvSpPr>
            <a:spLocks noGrp="1"/>
          </p:cNvSpPr>
          <p:nvPr>
            <p:ph type="title"/>
          </p:nvPr>
        </p:nvSpPr>
        <p:spPr/>
        <p:txBody>
          <a:bodyPr>
            <a:normAutofit/>
          </a:bodyPr>
          <a:lstStyle/>
          <a:p>
            <a:r>
              <a:rPr lang="en-ZA" dirty="0" smtClean="0"/>
              <a:t>Problem statement</a:t>
            </a:r>
            <a:endParaRPr lang="en-ZA" dirty="0"/>
          </a:p>
        </p:txBody>
      </p:sp>
      <p:sp>
        <p:nvSpPr>
          <p:cNvPr id="4" name="Date Placeholder 3"/>
          <p:cNvSpPr>
            <a:spLocks noGrp="1"/>
          </p:cNvSpPr>
          <p:nvPr>
            <p:ph type="dt" sz="half" idx="10"/>
          </p:nvPr>
        </p:nvSpPr>
        <p:spPr/>
        <p:txBody>
          <a:bodyPr/>
          <a:lstStyle/>
          <a:p>
            <a:fld id="{B5933B07-6244-49D0-B731-0FA6EA3F701E}" type="datetime1">
              <a:rPr lang="en-ZA" smtClean="0"/>
              <a:t>2015/08/07</a:t>
            </a:fld>
            <a:endParaRPr lang="en-ZA"/>
          </a:p>
        </p:txBody>
      </p:sp>
      <p:sp>
        <p:nvSpPr>
          <p:cNvPr id="6" name="Slide Number Placeholder 5"/>
          <p:cNvSpPr>
            <a:spLocks noGrp="1"/>
          </p:cNvSpPr>
          <p:nvPr>
            <p:ph type="sldNum" sz="quarter" idx="12"/>
          </p:nvPr>
        </p:nvSpPr>
        <p:spPr/>
        <p:txBody>
          <a:bodyPr/>
          <a:lstStyle/>
          <a:p>
            <a:fld id="{DF68E3DB-E65A-4904-8405-05C9F2F9F5EF}" type="slidenum">
              <a:rPr lang="en-ZA" smtClean="0"/>
              <a:t>3</a:t>
            </a:fld>
            <a:endParaRPr lang="en-ZA"/>
          </a:p>
        </p:txBody>
      </p:sp>
    </p:spTree>
    <p:custDataLst>
      <p:tags r:id="rId1"/>
    </p:custDataLst>
    <p:extLst>
      <p:ext uri="{BB962C8B-B14F-4D97-AF65-F5344CB8AC3E}">
        <p14:creationId xmlns:p14="http://schemas.microsoft.com/office/powerpoint/2010/main" val="1981389960"/>
      </p:ext>
    </p:extLst>
  </p:cSld>
  <p:clrMapOvr>
    <a:masterClrMapping/>
  </p:clrMapOvr>
  <mc:AlternateContent xmlns:mc="http://schemas.openxmlformats.org/markup-compatibility/2006" xmlns:p14="http://schemas.microsoft.com/office/powerpoint/2010/main">
    <mc:Choice Requires="p14">
      <p:transition spd="slow" p14:dur="2000" advTm="41929"/>
    </mc:Choice>
    <mc:Fallback xmlns="">
      <p:transition spd="slow" advTm="4192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27584" y="2570592"/>
            <a:ext cx="7408333" cy="2730616"/>
          </a:xfrm>
        </p:spPr>
        <p:txBody>
          <a:bodyPr>
            <a:normAutofit fontScale="92500"/>
          </a:bodyPr>
          <a:lstStyle/>
          <a:p>
            <a:r>
              <a:rPr lang="en-ZA" sz="2800" dirty="0" smtClean="0"/>
              <a:t>Evaluate the eLearning capability of the Polytechnic of Namibia using Marshall’s </a:t>
            </a:r>
            <a:r>
              <a:rPr lang="en-ZA" sz="2800" dirty="0"/>
              <a:t>(</a:t>
            </a:r>
            <a:r>
              <a:rPr lang="en-ZA" sz="2800" dirty="0" smtClean="0"/>
              <a:t>2007) </a:t>
            </a:r>
            <a:r>
              <a:rPr lang="en-ZA" sz="2800" dirty="0"/>
              <a:t>eLearning Maturity </a:t>
            </a:r>
            <a:r>
              <a:rPr lang="en-ZA" sz="2800" dirty="0" smtClean="0"/>
              <a:t>Model (eMM) methodology</a:t>
            </a:r>
          </a:p>
          <a:p>
            <a:r>
              <a:rPr lang="en-ZA" sz="2800" dirty="0" smtClean="0"/>
              <a:t>Explore </a:t>
            </a:r>
            <a:r>
              <a:rPr lang="en-ZA" sz="2800" dirty="0"/>
              <a:t>ways in which maturity models assist in improving standards and the quality of eLearning activities at the </a:t>
            </a:r>
            <a:r>
              <a:rPr lang="en-ZA" sz="2800" dirty="0" err="1"/>
              <a:t>PoN</a:t>
            </a:r>
            <a:endParaRPr lang="en-ZA" sz="2800" dirty="0"/>
          </a:p>
        </p:txBody>
      </p:sp>
      <p:sp>
        <p:nvSpPr>
          <p:cNvPr id="3" name="Title 2"/>
          <p:cNvSpPr>
            <a:spLocks noGrp="1"/>
          </p:cNvSpPr>
          <p:nvPr>
            <p:ph type="title"/>
          </p:nvPr>
        </p:nvSpPr>
        <p:spPr/>
        <p:txBody>
          <a:bodyPr/>
          <a:lstStyle/>
          <a:p>
            <a:r>
              <a:rPr lang="en-ZA" dirty="0" smtClean="0"/>
              <a:t>Aim</a:t>
            </a:r>
            <a:endParaRPr lang="en-ZA" dirty="0"/>
          </a:p>
        </p:txBody>
      </p:sp>
      <p:sp>
        <p:nvSpPr>
          <p:cNvPr id="4" name="Date Placeholder 3"/>
          <p:cNvSpPr>
            <a:spLocks noGrp="1"/>
          </p:cNvSpPr>
          <p:nvPr>
            <p:ph type="dt" sz="half" idx="10"/>
          </p:nvPr>
        </p:nvSpPr>
        <p:spPr/>
        <p:txBody>
          <a:bodyPr/>
          <a:lstStyle/>
          <a:p>
            <a:fld id="{37E7C4C6-6F8E-42A2-A5FE-D1E90FD49AF6}" type="datetime1">
              <a:rPr lang="en-ZA" smtClean="0"/>
              <a:t>2015/08/07</a:t>
            </a:fld>
            <a:endParaRPr lang="en-ZA"/>
          </a:p>
        </p:txBody>
      </p:sp>
      <p:sp>
        <p:nvSpPr>
          <p:cNvPr id="6" name="Slide Number Placeholder 5"/>
          <p:cNvSpPr>
            <a:spLocks noGrp="1"/>
          </p:cNvSpPr>
          <p:nvPr>
            <p:ph type="sldNum" sz="quarter" idx="12"/>
          </p:nvPr>
        </p:nvSpPr>
        <p:spPr/>
        <p:txBody>
          <a:bodyPr/>
          <a:lstStyle/>
          <a:p>
            <a:fld id="{DF68E3DB-E65A-4904-8405-05C9F2F9F5EF}" type="slidenum">
              <a:rPr lang="en-ZA" smtClean="0"/>
              <a:t>4</a:t>
            </a:fld>
            <a:endParaRPr lang="en-ZA"/>
          </a:p>
        </p:txBody>
      </p:sp>
    </p:spTree>
    <p:custDataLst>
      <p:tags r:id="rId1"/>
    </p:custDataLst>
    <p:extLst>
      <p:ext uri="{BB962C8B-B14F-4D97-AF65-F5344CB8AC3E}">
        <p14:creationId xmlns:p14="http://schemas.microsoft.com/office/powerpoint/2010/main" val="1361061093"/>
      </p:ext>
    </p:extLst>
  </p:cSld>
  <p:clrMapOvr>
    <a:masterClrMapping/>
  </p:clrMapOvr>
  <mc:AlternateContent xmlns:mc="http://schemas.openxmlformats.org/markup-compatibility/2006" xmlns:p14="http://schemas.microsoft.com/office/powerpoint/2010/main">
    <mc:Choice Requires="p14">
      <p:transition spd="slow" p14:dur="2000" advTm="33245"/>
    </mc:Choice>
    <mc:Fallback xmlns="">
      <p:transition spd="slow" advTm="3324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Maturity Model</a:t>
            </a:r>
            <a:endParaRPr lang="en-ZA" dirty="0"/>
          </a:p>
        </p:txBody>
      </p:sp>
      <p:sp>
        <p:nvSpPr>
          <p:cNvPr id="3" name="Date Placeholder 2"/>
          <p:cNvSpPr>
            <a:spLocks noGrp="1"/>
          </p:cNvSpPr>
          <p:nvPr>
            <p:ph type="dt" sz="half" idx="10"/>
          </p:nvPr>
        </p:nvSpPr>
        <p:spPr/>
        <p:txBody>
          <a:bodyPr/>
          <a:lstStyle/>
          <a:p>
            <a:fld id="{D68F3A2B-2115-47A9-86D5-081BC7CCAC44}" type="datetime1">
              <a:rPr lang="en-ZA" smtClean="0"/>
              <a:t>2015/08/07</a:t>
            </a:fld>
            <a:endParaRPr lang="en-ZA"/>
          </a:p>
        </p:txBody>
      </p:sp>
      <p:sp>
        <p:nvSpPr>
          <p:cNvPr id="7" name="Slide Number Placeholder 6"/>
          <p:cNvSpPr>
            <a:spLocks noGrp="1"/>
          </p:cNvSpPr>
          <p:nvPr>
            <p:ph type="sldNum" sz="quarter" idx="12"/>
          </p:nvPr>
        </p:nvSpPr>
        <p:spPr/>
        <p:txBody>
          <a:bodyPr/>
          <a:lstStyle/>
          <a:p>
            <a:fld id="{DF68E3DB-E65A-4904-8405-05C9F2F9F5EF}" type="slidenum">
              <a:rPr lang="en-ZA" smtClean="0"/>
              <a:t>5</a:t>
            </a:fld>
            <a:endParaRPr lang="en-ZA"/>
          </a:p>
        </p:txBody>
      </p:sp>
      <p:sp>
        <p:nvSpPr>
          <p:cNvPr id="8" name="Content Placeholder 7"/>
          <p:cNvSpPr>
            <a:spLocks noGrp="1"/>
          </p:cNvSpPr>
          <p:nvPr>
            <p:ph idx="1"/>
          </p:nvPr>
        </p:nvSpPr>
        <p:spPr>
          <a:xfrm>
            <a:off x="872067" y="2276872"/>
            <a:ext cx="7408333" cy="3744416"/>
          </a:xfrm>
        </p:spPr>
        <p:txBody>
          <a:bodyPr>
            <a:normAutofit/>
          </a:bodyPr>
          <a:lstStyle/>
          <a:p>
            <a:pPr marL="274320" lvl="1"/>
            <a:r>
              <a:rPr lang="en-ZA" sz="2400" dirty="0" smtClean="0"/>
              <a:t>What is a Maturity Model?</a:t>
            </a:r>
          </a:p>
          <a:p>
            <a:pPr marL="553720" lvl="2"/>
            <a:r>
              <a:rPr lang="en-ZA" dirty="0" smtClean="0"/>
              <a:t> </a:t>
            </a:r>
            <a:r>
              <a:rPr lang="en-ZA" sz="2400" i="1" dirty="0"/>
              <a:t>instruments that rate and determine the evolutionary progression of an institutions capability to design, plan, initiate, manage and evaluate eLearning activities with the sole aim of being used as a framework to guide improvement in all spheres of </a:t>
            </a:r>
            <a:r>
              <a:rPr lang="en-ZA" sz="2400" i="1" dirty="0" smtClean="0"/>
              <a:t>eLearning</a:t>
            </a:r>
            <a:endParaRPr lang="en-ZA" sz="2400" i="1" dirty="0"/>
          </a:p>
          <a:p>
            <a:pPr marL="274320" lvl="1"/>
            <a:endParaRPr lang="en-ZA" dirty="0"/>
          </a:p>
        </p:txBody>
      </p:sp>
    </p:spTree>
    <p:custDataLst>
      <p:tags r:id="rId1"/>
    </p:custDataLst>
    <p:extLst>
      <p:ext uri="{BB962C8B-B14F-4D97-AF65-F5344CB8AC3E}">
        <p14:creationId xmlns:p14="http://schemas.microsoft.com/office/powerpoint/2010/main" val="3089213296"/>
      </p:ext>
    </p:extLst>
  </p:cSld>
  <p:clrMapOvr>
    <a:masterClrMapping/>
  </p:clrMapOvr>
  <mc:AlternateContent xmlns:mc="http://schemas.openxmlformats.org/markup-compatibility/2006" xmlns:p14="http://schemas.microsoft.com/office/powerpoint/2010/main">
    <mc:Choice Requires="p14">
      <p:transition spd="slow" p14:dur="2000" advTm="46204"/>
    </mc:Choice>
    <mc:Fallback xmlns="">
      <p:transition spd="slow" advTm="46204"/>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Capability</a:t>
            </a:r>
            <a:endParaRPr lang="en-ZA" dirty="0"/>
          </a:p>
        </p:txBody>
      </p:sp>
      <p:sp>
        <p:nvSpPr>
          <p:cNvPr id="3" name="Date Placeholder 2"/>
          <p:cNvSpPr>
            <a:spLocks noGrp="1"/>
          </p:cNvSpPr>
          <p:nvPr>
            <p:ph type="dt" sz="half" idx="10"/>
          </p:nvPr>
        </p:nvSpPr>
        <p:spPr/>
        <p:txBody>
          <a:bodyPr/>
          <a:lstStyle/>
          <a:p>
            <a:fld id="{D68F3A2B-2115-47A9-86D5-081BC7CCAC44}" type="datetime1">
              <a:rPr lang="en-ZA" smtClean="0"/>
              <a:t>2015/08/07</a:t>
            </a:fld>
            <a:endParaRPr lang="en-ZA"/>
          </a:p>
        </p:txBody>
      </p:sp>
      <p:sp>
        <p:nvSpPr>
          <p:cNvPr id="7" name="Slide Number Placeholder 6"/>
          <p:cNvSpPr>
            <a:spLocks noGrp="1"/>
          </p:cNvSpPr>
          <p:nvPr>
            <p:ph type="sldNum" sz="quarter" idx="12"/>
          </p:nvPr>
        </p:nvSpPr>
        <p:spPr/>
        <p:txBody>
          <a:bodyPr/>
          <a:lstStyle/>
          <a:p>
            <a:fld id="{DF68E3DB-E65A-4904-8405-05C9F2F9F5EF}" type="slidenum">
              <a:rPr lang="en-ZA" smtClean="0"/>
              <a:t>6</a:t>
            </a:fld>
            <a:endParaRPr lang="en-ZA"/>
          </a:p>
        </p:txBody>
      </p:sp>
      <p:sp>
        <p:nvSpPr>
          <p:cNvPr id="8" name="Content Placeholder 7"/>
          <p:cNvSpPr>
            <a:spLocks noGrp="1"/>
          </p:cNvSpPr>
          <p:nvPr>
            <p:ph idx="1"/>
          </p:nvPr>
        </p:nvSpPr>
        <p:spPr>
          <a:xfrm>
            <a:off x="872067" y="2420888"/>
            <a:ext cx="7408333" cy="3705275"/>
          </a:xfrm>
        </p:spPr>
        <p:txBody>
          <a:bodyPr/>
          <a:lstStyle/>
          <a:p>
            <a:pPr marL="274320" lvl="1"/>
            <a:r>
              <a:rPr lang="en-ZA" sz="2400" dirty="0" smtClean="0"/>
              <a:t>What </a:t>
            </a:r>
            <a:r>
              <a:rPr lang="en-ZA" sz="2400" dirty="0"/>
              <a:t>does it mean to be eLearning capable?</a:t>
            </a:r>
          </a:p>
          <a:p>
            <a:pPr lvl="1"/>
            <a:r>
              <a:rPr lang="en-ZA" sz="2400" i="1" dirty="0"/>
              <a:t>Capability in the context of this model refers to the ability of an institution to ensure that eLearning design, development and deployment is meeting the needs of the students, staff and institution. Capability includes the ability of an institution to sustain eLearning support of teaching as demand grows and staff </a:t>
            </a:r>
            <a:r>
              <a:rPr lang="en-ZA" sz="2400" i="1" dirty="0" smtClean="0"/>
              <a:t>change</a:t>
            </a:r>
            <a:r>
              <a:rPr lang="en-ZA" sz="2400" dirty="0" smtClean="0"/>
              <a:t>.</a:t>
            </a:r>
            <a:endParaRPr lang="en-ZA" sz="2400" baseline="30000" dirty="0"/>
          </a:p>
          <a:p>
            <a:endParaRPr lang="en-ZA" dirty="0"/>
          </a:p>
        </p:txBody>
      </p:sp>
    </p:spTree>
    <p:custDataLst>
      <p:tags r:id="rId1"/>
    </p:custDataLst>
    <p:extLst>
      <p:ext uri="{BB962C8B-B14F-4D97-AF65-F5344CB8AC3E}">
        <p14:creationId xmlns:p14="http://schemas.microsoft.com/office/powerpoint/2010/main" val="3987914486"/>
      </p:ext>
    </p:extLst>
  </p:cSld>
  <p:clrMapOvr>
    <a:masterClrMapping/>
  </p:clrMapOvr>
  <mc:AlternateContent xmlns:mc="http://schemas.openxmlformats.org/markup-compatibility/2006" xmlns:p14="http://schemas.microsoft.com/office/powerpoint/2010/main">
    <mc:Choice Requires="p14">
      <p:transition spd="slow" p14:dur="2000" advTm="42183"/>
    </mc:Choice>
    <mc:Fallback xmlns="">
      <p:transition spd="slow" advTm="42183"/>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eLearning Maturity Model (</a:t>
            </a:r>
            <a:r>
              <a:rPr lang="en-ZA" dirty="0" err="1" smtClean="0"/>
              <a:t>eMM</a:t>
            </a:r>
            <a:r>
              <a:rPr lang="en-ZA" dirty="0" smtClean="0"/>
              <a:t>)</a:t>
            </a:r>
            <a:endParaRPr lang="en-ZA" dirty="0"/>
          </a:p>
        </p:txBody>
      </p:sp>
      <p:sp>
        <p:nvSpPr>
          <p:cNvPr id="3" name="Date Placeholder 2"/>
          <p:cNvSpPr>
            <a:spLocks noGrp="1"/>
          </p:cNvSpPr>
          <p:nvPr>
            <p:ph type="dt" sz="half" idx="10"/>
          </p:nvPr>
        </p:nvSpPr>
        <p:spPr/>
        <p:txBody>
          <a:bodyPr/>
          <a:lstStyle/>
          <a:p>
            <a:fld id="{D68F3A2B-2115-47A9-86D5-081BC7CCAC44}" type="datetime1">
              <a:rPr lang="en-ZA" smtClean="0"/>
              <a:t>2015/08/07</a:t>
            </a:fld>
            <a:endParaRPr lang="en-ZA"/>
          </a:p>
        </p:txBody>
      </p:sp>
      <p:sp>
        <p:nvSpPr>
          <p:cNvPr id="7" name="Slide Number Placeholder 6"/>
          <p:cNvSpPr>
            <a:spLocks noGrp="1"/>
          </p:cNvSpPr>
          <p:nvPr>
            <p:ph type="sldNum" sz="quarter" idx="12"/>
          </p:nvPr>
        </p:nvSpPr>
        <p:spPr/>
        <p:txBody>
          <a:bodyPr/>
          <a:lstStyle/>
          <a:p>
            <a:fld id="{DF68E3DB-E65A-4904-8405-05C9F2F9F5EF}" type="slidenum">
              <a:rPr lang="en-ZA" smtClean="0"/>
              <a:t>7</a:t>
            </a:fld>
            <a:endParaRPr lang="en-ZA"/>
          </a:p>
        </p:txBody>
      </p:sp>
      <p:sp>
        <p:nvSpPr>
          <p:cNvPr id="8" name="Content Placeholder 7"/>
          <p:cNvSpPr>
            <a:spLocks noGrp="1"/>
          </p:cNvSpPr>
          <p:nvPr>
            <p:ph idx="1"/>
          </p:nvPr>
        </p:nvSpPr>
        <p:spPr>
          <a:xfrm>
            <a:off x="872067" y="2604045"/>
            <a:ext cx="7408333" cy="3849291"/>
          </a:xfrm>
        </p:spPr>
        <p:txBody>
          <a:bodyPr>
            <a:normAutofit fontScale="92500" lnSpcReduction="20000"/>
          </a:bodyPr>
          <a:lstStyle/>
          <a:p>
            <a:pPr marL="274320" lvl="1"/>
            <a:r>
              <a:rPr lang="en-ZA" sz="2400" dirty="0" smtClean="0"/>
              <a:t>The eMM was established from the Capability Maturity Model (CMM)</a:t>
            </a:r>
            <a:r>
              <a:rPr lang="en-ZA" sz="2400" baseline="30000" dirty="0"/>
              <a:t>7</a:t>
            </a:r>
            <a:r>
              <a:rPr lang="en-ZA" sz="2400" dirty="0" smtClean="0"/>
              <a:t> and Software Process Improvement and Capability </a:t>
            </a:r>
            <a:r>
              <a:rPr lang="en-ZA" sz="2400" dirty="0" err="1" smtClean="0"/>
              <a:t>dEtermination</a:t>
            </a:r>
            <a:r>
              <a:rPr lang="en-ZA" sz="2400" dirty="0" smtClean="0"/>
              <a:t> (SPICE)</a:t>
            </a:r>
            <a:endParaRPr lang="en-ZA" sz="2400" baseline="30000" dirty="0" smtClean="0"/>
          </a:p>
          <a:p>
            <a:pPr marL="274320" lvl="1"/>
            <a:r>
              <a:rPr lang="en-ZA" sz="2400" dirty="0" smtClean="0"/>
              <a:t>The eMM has evolved since inception in 2002 to the current version 2.3 2007</a:t>
            </a:r>
            <a:endParaRPr lang="en-ZA" sz="2400" baseline="30000" dirty="0" smtClean="0"/>
          </a:p>
          <a:p>
            <a:pPr marL="274320" lvl="1"/>
            <a:r>
              <a:rPr lang="en-ZA" sz="2400" dirty="0" smtClean="0"/>
              <a:t>The eMM divides the capability of institutions to sustain and deliver eLearning into 5 major process areas which are further broken down into 35  processes</a:t>
            </a:r>
            <a:endParaRPr lang="en-ZA" sz="2400" baseline="30000" dirty="0" smtClean="0"/>
          </a:p>
          <a:p>
            <a:pPr marL="274320" lvl="1"/>
            <a:r>
              <a:rPr lang="en-ZA" sz="2400" dirty="0" smtClean="0"/>
              <a:t>Each  process in the eMM is broken down within 5 process dimensions called practices </a:t>
            </a:r>
            <a:r>
              <a:rPr lang="en-ZA" sz="2400" dirty="0"/>
              <a:t>that are either essential (in bold) or just useful (in plain text</a:t>
            </a:r>
            <a:r>
              <a:rPr lang="en-ZA" sz="2400" dirty="0" smtClean="0"/>
              <a:t>)</a:t>
            </a:r>
            <a:endParaRPr lang="en-ZA" sz="2400" dirty="0"/>
          </a:p>
          <a:p>
            <a:pPr marL="274320" lvl="1"/>
            <a:r>
              <a:rPr lang="en-ZA" sz="2400" dirty="0" smtClean="0"/>
              <a:t>The eMM also consists of 5 capability assessments</a:t>
            </a:r>
          </a:p>
          <a:p>
            <a:endParaRPr lang="en-ZA" dirty="0"/>
          </a:p>
        </p:txBody>
      </p:sp>
    </p:spTree>
    <p:custDataLst>
      <p:tags r:id="rId1"/>
    </p:custDataLst>
    <p:extLst>
      <p:ext uri="{BB962C8B-B14F-4D97-AF65-F5344CB8AC3E}">
        <p14:creationId xmlns:p14="http://schemas.microsoft.com/office/powerpoint/2010/main" val="3987914486"/>
      </p:ext>
    </p:extLst>
  </p:cSld>
  <p:clrMapOvr>
    <a:masterClrMapping/>
  </p:clrMapOvr>
  <mc:AlternateContent xmlns:mc="http://schemas.openxmlformats.org/markup-compatibility/2006" xmlns:p14="http://schemas.microsoft.com/office/powerpoint/2010/main">
    <mc:Choice Requires="p14">
      <p:transition spd="slow" p14:dur="2000" advTm="80010"/>
    </mc:Choice>
    <mc:Fallback xmlns="">
      <p:transition spd="slow" advTm="8001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err="1" smtClean="0"/>
              <a:t>eMM</a:t>
            </a:r>
            <a:endParaRPr lang="en-ZA" dirty="0"/>
          </a:p>
        </p:txBody>
      </p:sp>
      <p:sp>
        <p:nvSpPr>
          <p:cNvPr id="3" name="Date Placeholder 2"/>
          <p:cNvSpPr>
            <a:spLocks noGrp="1"/>
          </p:cNvSpPr>
          <p:nvPr>
            <p:ph type="dt" sz="half" idx="10"/>
          </p:nvPr>
        </p:nvSpPr>
        <p:spPr/>
        <p:txBody>
          <a:bodyPr/>
          <a:lstStyle/>
          <a:p>
            <a:fld id="{D68F3A2B-2115-47A9-86D5-081BC7CCAC44}" type="datetime1">
              <a:rPr lang="en-ZA" smtClean="0"/>
              <a:t>2015/08/07</a:t>
            </a:fld>
            <a:endParaRPr lang="en-ZA"/>
          </a:p>
        </p:txBody>
      </p:sp>
      <p:sp>
        <p:nvSpPr>
          <p:cNvPr id="7" name="Slide Number Placeholder 6"/>
          <p:cNvSpPr>
            <a:spLocks noGrp="1"/>
          </p:cNvSpPr>
          <p:nvPr>
            <p:ph type="sldNum" sz="quarter" idx="12"/>
          </p:nvPr>
        </p:nvSpPr>
        <p:spPr/>
        <p:txBody>
          <a:bodyPr/>
          <a:lstStyle/>
          <a:p>
            <a:fld id="{DF68E3DB-E65A-4904-8405-05C9F2F9F5EF}" type="slidenum">
              <a:rPr lang="en-ZA" smtClean="0"/>
              <a:t>8</a:t>
            </a:fld>
            <a:endParaRPr lang="en-ZA"/>
          </a:p>
        </p:txBody>
      </p:sp>
      <p:sp>
        <p:nvSpPr>
          <p:cNvPr id="5" name="TextBox 4"/>
          <p:cNvSpPr txBox="1"/>
          <p:nvPr/>
        </p:nvSpPr>
        <p:spPr>
          <a:xfrm>
            <a:off x="6717715" y="2924944"/>
            <a:ext cx="2230098" cy="461665"/>
          </a:xfrm>
          <a:prstGeom prst="rect">
            <a:avLst/>
          </a:prstGeom>
          <a:noFill/>
        </p:spPr>
        <p:txBody>
          <a:bodyPr wrap="none" rtlCol="0">
            <a:spAutoFit/>
          </a:bodyPr>
          <a:lstStyle/>
          <a:p>
            <a:r>
              <a:rPr lang="en-ZA" sz="2400" dirty="0" smtClean="0"/>
              <a:t>eMM processes</a:t>
            </a:r>
            <a:endParaRPr lang="en-ZA" sz="2400" baseline="30000" dirty="0"/>
          </a:p>
        </p:txBody>
      </p:sp>
      <p:pic>
        <p:nvPicPr>
          <p:cNvPr id="12" name="Content Placeholder 11"/>
          <p:cNvPicPr>
            <a:picLocks noGrp="1" noChangeAspect="1"/>
          </p:cNvPicPr>
          <p:nvPr>
            <p:ph idx="1"/>
          </p:nvPr>
        </p:nvPicPr>
        <p:blipFill rotWithShape="1">
          <a:blip r:embed="rId4">
            <a:extLst>
              <a:ext uri="{28A0092B-C50C-407E-A947-70E740481C1C}">
                <a14:useLocalDpi xmlns:a14="http://schemas.microsoft.com/office/drawing/2010/main" val="0"/>
              </a:ext>
            </a:extLst>
          </a:blip>
          <a:srcRect/>
          <a:stretch/>
        </p:blipFill>
        <p:spPr>
          <a:xfrm>
            <a:off x="179512" y="188640"/>
            <a:ext cx="6538203" cy="6192688"/>
          </a:xfrm>
        </p:spPr>
      </p:pic>
    </p:spTree>
    <p:custDataLst>
      <p:tags r:id="rId1"/>
    </p:custDataLst>
    <p:extLst>
      <p:ext uri="{BB962C8B-B14F-4D97-AF65-F5344CB8AC3E}">
        <p14:creationId xmlns:p14="http://schemas.microsoft.com/office/powerpoint/2010/main" val="3987914486"/>
      </p:ext>
    </p:extLst>
  </p:cSld>
  <p:clrMapOvr>
    <a:masterClrMapping/>
  </p:clrMapOvr>
  <mc:AlternateContent xmlns:mc="http://schemas.openxmlformats.org/markup-compatibility/2006" xmlns:p14="http://schemas.microsoft.com/office/powerpoint/2010/main">
    <mc:Choice Requires="p14">
      <p:transition spd="slow" p14:dur="2000" advTm="38701"/>
    </mc:Choice>
    <mc:Fallback xmlns="">
      <p:transition spd="slow" advTm="38701"/>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err="1" smtClean="0"/>
              <a:t>eMM</a:t>
            </a:r>
            <a:endParaRPr lang="en-ZA" dirty="0"/>
          </a:p>
        </p:txBody>
      </p:sp>
      <p:sp>
        <p:nvSpPr>
          <p:cNvPr id="3" name="Date Placeholder 2"/>
          <p:cNvSpPr>
            <a:spLocks noGrp="1"/>
          </p:cNvSpPr>
          <p:nvPr>
            <p:ph type="dt" sz="half" idx="10"/>
          </p:nvPr>
        </p:nvSpPr>
        <p:spPr/>
        <p:txBody>
          <a:bodyPr/>
          <a:lstStyle/>
          <a:p>
            <a:fld id="{D68F3A2B-2115-47A9-86D5-081BC7CCAC44}" type="datetime1">
              <a:rPr lang="en-ZA" smtClean="0"/>
              <a:t>2015/08/07</a:t>
            </a:fld>
            <a:endParaRPr lang="en-ZA"/>
          </a:p>
        </p:txBody>
      </p:sp>
      <p:sp>
        <p:nvSpPr>
          <p:cNvPr id="7" name="Slide Number Placeholder 6"/>
          <p:cNvSpPr>
            <a:spLocks noGrp="1"/>
          </p:cNvSpPr>
          <p:nvPr>
            <p:ph type="sldNum" sz="quarter" idx="12"/>
          </p:nvPr>
        </p:nvSpPr>
        <p:spPr/>
        <p:txBody>
          <a:bodyPr/>
          <a:lstStyle/>
          <a:p>
            <a:fld id="{DF68E3DB-E65A-4904-8405-05C9F2F9F5EF}" type="slidenum">
              <a:rPr lang="en-ZA" smtClean="0"/>
              <a:t>9</a:t>
            </a:fld>
            <a:endParaRPr lang="en-ZA"/>
          </a:p>
        </p:txBody>
      </p:sp>
      <p:sp>
        <p:nvSpPr>
          <p:cNvPr id="6" name="TextBox 5"/>
          <p:cNvSpPr txBox="1"/>
          <p:nvPr/>
        </p:nvSpPr>
        <p:spPr>
          <a:xfrm>
            <a:off x="6876256" y="3019450"/>
            <a:ext cx="2520280" cy="830997"/>
          </a:xfrm>
          <a:prstGeom prst="rect">
            <a:avLst/>
          </a:prstGeom>
          <a:noFill/>
        </p:spPr>
        <p:txBody>
          <a:bodyPr wrap="square" rtlCol="0">
            <a:spAutoFit/>
          </a:bodyPr>
          <a:lstStyle/>
          <a:p>
            <a:r>
              <a:rPr lang="en-ZA" sz="2400" dirty="0" smtClean="0"/>
              <a:t>eMM dimensions and practices</a:t>
            </a:r>
            <a:endParaRPr lang="en-ZA" sz="2400" dirty="0"/>
          </a:p>
        </p:txBody>
      </p:sp>
      <p:sp>
        <p:nvSpPr>
          <p:cNvPr id="5" name="Content Placeholder 4"/>
          <p:cNvSpPr>
            <a:spLocks noGrp="1"/>
          </p:cNvSpPr>
          <p:nvPr>
            <p:ph idx="1"/>
          </p:nvPr>
        </p:nvSpPr>
        <p:spPr/>
        <p:txBody>
          <a:bodyPr/>
          <a:lstStyle/>
          <a:p>
            <a:endParaRPr lang="en-ZA" dirty="0"/>
          </a:p>
        </p:txBody>
      </p:sp>
      <p:pic>
        <p:nvPicPr>
          <p:cNvPr id="14" name="Picture 13"/>
          <p:cNvPicPr/>
          <p:nvPr/>
        </p:nvPicPr>
        <p:blipFill>
          <a:blip r:embed="rId4"/>
          <a:stretch>
            <a:fillRect/>
          </a:stretch>
        </p:blipFill>
        <p:spPr>
          <a:xfrm>
            <a:off x="107503" y="188640"/>
            <a:ext cx="6624737" cy="6184840"/>
          </a:xfrm>
          <a:prstGeom prst="rect">
            <a:avLst/>
          </a:prstGeom>
        </p:spPr>
      </p:pic>
    </p:spTree>
    <p:custDataLst>
      <p:tags r:id="rId1"/>
    </p:custDataLst>
    <p:extLst>
      <p:ext uri="{BB962C8B-B14F-4D97-AF65-F5344CB8AC3E}">
        <p14:creationId xmlns:p14="http://schemas.microsoft.com/office/powerpoint/2010/main" val="581909709"/>
      </p:ext>
    </p:extLst>
  </p:cSld>
  <p:clrMapOvr>
    <a:masterClrMapping/>
  </p:clrMapOvr>
  <mc:AlternateContent xmlns:mc="http://schemas.openxmlformats.org/markup-compatibility/2006" xmlns:p14="http://schemas.microsoft.com/office/powerpoint/2010/main">
    <mc:Choice Requires="p14">
      <p:transition spd="slow" p14:dur="2000" advTm="36878"/>
    </mc:Choice>
    <mc:Fallback xmlns="">
      <p:transition spd="slow" advTm="36878"/>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3.2|12|15.7"/>
</p:tagLst>
</file>

<file path=ppt/tags/tag10.xml><?xml version="1.0" encoding="utf-8"?>
<p:tagLst xmlns:a="http://schemas.openxmlformats.org/drawingml/2006/main" xmlns:r="http://schemas.openxmlformats.org/officeDocument/2006/relationships" xmlns:p="http://schemas.openxmlformats.org/presentationml/2006/main">
  <p:tag name="TIMING" val="|0.8"/>
</p:tagLst>
</file>

<file path=ppt/tags/tag2.xml><?xml version="1.0" encoding="utf-8"?>
<p:tagLst xmlns:a="http://schemas.openxmlformats.org/drawingml/2006/main" xmlns:r="http://schemas.openxmlformats.org/officeDocument/2006/relationships" xmlns:p="http://schemas.openxmlformats.org/presentationml/2006/main">
  <p:tag name="TIMING" val="|1.1|12.9|4.5"/>
</p:tagLst>
</file>

<file path=ppt/tags/tag3.xml><?xml version="1.0" encoding="utf-8"?>
<p:tagLst xmlns:a="http://schemas.openxmlformats.org/drawingml/2006/main" xmlns:r="http://schemas.openxmlformats.org/officeDocument/2006/relationships" xmlns:p="http://schemas.openxmlformats.org/presentationml/2006/main">
  <p:tag name="TIMING" val="|1.2"/>
</p:tagLst>
</file>

<file path=ppt/tags/tag4.xml><?xml version="1.0" encoding="utf-8"?>
<p:tagLst xmlns:a="http://schemas.openxmlformats.org/drawingml/2006/main" xmlns:r="http://schemas.openxmlformats.org/officeDocument/2006/relationships" xmlns:p="http://schemas.openxmlformats.org/presentationml/2006/main">
  <p:tag name="TIMING" val="|5.4|2.4|18.7|6.2|4.2"/>
</p:tagLst>
</file>

<file path=ppt/tags/tag5.xml><?xml version="1.0" encoding="utf-8"?>
<p:tagLst xmlns:a="http://schemas.openxmlformats.org/drawingml/2006/main" xmlns:r="http://schemas.openxmlformats.org/officeDocument/2006/relationships" xmlns:p="http://schemas.openxmlformats.org/presentationml/2006/main">
  <p:tag name="TIMING" val="|5.3|4.1"/>
</p:tagLst>
</file>

<file path=ppt/tags/tag6.xml><?xml version="1.0" encoding="utf-8"?>
<p:tagLst xmlns:a="http://schemas.openxmlformats.org/drawingml/2006/main" xmlns:r="http://schemas.openxmlformats.org/officeDocument/2006/relationships" xmlns:p="http://schemas.openxmlformats.org/presentationml/2006/main">
  <p:tag name="TIMING" val="|12.4|14.3|12.9|13.1|16.1"/>
</p:tagLst>
</file>

<file path=ppt/tags/tag7.xml><?xml version="1.0" encoding="utf-8"?>
<p:tagLst xmlns:a="http://schemas.openxmlformats.org/drawingml/2006/main" xmlns:r="http://schemas.openxmlformats.org/officeDocument/2006/relationships" xmlns:p="http://schemas.openxmlformats.org/presentationml/2006/main">
  <p:tag name="TIMING" val="|7.7|0.6|0.4|0.5|0.7"/>
</p:tagLst>
</file>

<file path=ppt/tags/tag8.xml><?xml version="1.0" encoding="utf-8"?>
<p:tagLst xmlns:a="http://schemas.openxmlformats.org/drawingml/2006/main" xmlns:r="http://schemas.openxmlformats.org/officeDocument/2006/relationships" xmlns:p="http://schemas.openxmlformats.org/presentationml/2006/main">
  <p:tag name="TIMING" val="|14.3|0.6|0.3|0.3|0.5"/>
</p:tagLst>
</file>

<file path=ppt/tags/tag9.xml><?xml version="1.0" encoding="utf-8"?>
<p:tagLst xmlns:a="http://schemas.openxmlformats.org/drawingml/2006/main" xmlns:r="http://schemas.openxmlformats.org/officeDocument/2006/relationships" xmlns:p="http://schemas.openxmlformats.org/presentationml/2006/main">
  <p:tag name="TIMING" val="|3|8.6|9.5|17.5"/>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4196</TotalTime>
  <Words>1263</Words>
  <Application>Microsoft Office PowerPoint</Application>
  <PresentationFormat>On-screen Show (4:3)</PresentationFormat>
  <Paragraphs>173</Paragraphs>
  <Slides>25</Slides>
  <Notes>13</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Waveform</vt:lpstr>
      <vt:lpstr>            The eLearning Maturity Model (eMM): A framework to enhance the systematic implementation of eLearning policies?     </vt:lpstr>
      <vt:lpstr>Introduction</vt:lpstr>
      <vt:lpstr>Problem statement</vt:lpstr>
      <vt:lpstr>Aim</vt:lpstr>
      <vt:lpstr>Maturity Model</vt:lpstr>
      <vt:lpstr>Capability</vt:lpstr>
      <vt:lpstr>eLearning Maturity Model (eMM)</vt:lpstr>
      <vt:lpstr>eMM</vt:lpstr>
      <vt:lpstr>eMM</vt:lpstr>
      <vt:lpstr>eMM</vt:lpstr>
      <vt:lpstr>eMM</vt:lpstr>
      <vt:lpstr>Methodology</vt:lpstr>
      <vt:lpstr>Methodology</vt:lpstr>
      <vt:lpstr>Limitations</vt:lpstr>
      <vt:lpstr>Findings</vt:lpstr>
      <vt:lpstr>Findings</vt:lpstr>
      <vt:lpstr>Findings</vt:lpstr>
      <vt:lpstr>Findings</vt:lpstr>
      <vt:lpstr>Findings</vt:lpstr>
      <vt:lpstr>Findings</vt:lpstr>
      <vt:lpstr>Findings</vt:lpstr>
      <vt:lpstr>Conclusions</vt:lpstr>
      <vt:lpstr>Recommendations</vt:lpstr>
      <vt:lpstr>References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SASSCAL 303  Collaborative Master of Geo-information Science and Earth Observation  Free and Open Source (FOSSGIS) Capacity Development Workshop</dc:title>
  <dc:creator>Antoinette Mukendwa</dc:creator>
  <cp:lastModifiedBy>Mukendwa, Antoinette (COL)</cp:lastModifiedBy>
  <cp:revision>240</cp:revision>
  <cp:lastPrinted>2014-09-19T07:15:14Z</cp:lastPrinted>
  <dcterms:created xsi:type="dcterms:W3CDTF">2014-08-19T07:54:34Z</dcterms:created>
  <dcterms:modified xsi:type="dcterms:W3CDTF">2015-08-07T11:33:52Z</dcterms:modified>
</cp:coreProperties>
</file>