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67" r:id="rId6"/>
    <p:sldId id="270" r:id="rId7"/>
    <p:sldId id="278" r:id="rId8"/>
    <p:sldId id="264" r:id="rId9"/>
    <p:sldId id="276" r:id="rId10"/>
    <p:sldId id="266" r:id="rId11"/>
    <p:sldId id="279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becca Pursell" initials="R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594"/>
    <a:srgbClr val="D4A7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 snapToObjects="1"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D3FF58-64A8-4D64-82A0-758AA27A618F}" type="datetimeFigureOut">
              <a:rPr lang="en-US"/>
              <a:pPr>
                <a:defRPr/>
              </a:pPr>
              <a:t>12/2/2015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C1DE57-A798-4940-A3F7-305D1BBA3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75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llysalmon.com/five-stage-model.htm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6A18A-D846-4793-8C71-5FF2FCF62BB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60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1DE57-A798-4940-A3F7-305D1BBA3C0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48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Koch,</a:t>
            </a:r>
            <a:r>
              <a:rPr lang="en-ZA" baseline="0" dirty="0" smtClean="0"/>
              <a:t> (1991)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1DE57-A798-4940-A3F7-305D1BBA3C0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Arial" charset="0"/>
              </a:rPr>
              <a:t>Source: </a:t>
            </a:r>
            <a:r>
              <a:rPr lang="en-Z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Arial" charset="0"/>
                <a:hlinkClick r:id="rId3"/>
              </a:rPr>
              <a:t>http://www.gillysalmon.com/five-stage-model.html</a:t>
            </a:r>
            <a:r>
              <a:rPr lang="en-Z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Arial" charset="0"/>
              </a:rPr>
              <a:t> Retrieved </a:t>
            </a:r>
            <a:r>
              <a:rPr lang="en-ZA" sz="1200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Arial" charset="0"/>
              </a:rPr>
              <a:t>3 October 2015</a:t>
            </a: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1DE57-A798-4940-A3F7-305D1BBA3C0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30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1DE57-A798-4940-A3F7-305D1BBA3C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78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CC22CD-1F0C-4EDC-AF29-21EA67EEE358}" type="slidenum">
              <a:rPr lang="en-US"/>
              <a:pPr>
                <a:spcBef>
                  <a:spcPct val="0"/>
                </a:spcBef>
              </a:pPr>
              <a:t>8</a:t>
            </a:fld>
            <a:endParaRPr lang="en-US"/>
          </a:p>
        </p:txBody>
      </p:sp>
      <p:sp>
        <p:nvSpPr>
          <p:cNvPr id="3993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  <p:sp>
        <p:nvSpPr>
          <p:cNvPr id="3994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90C50BB-D383-4A6B-BF6E-5E7270A63353}" type="slidenum">
              <a:rPr lang="en-US"/>
              <a:pPr algn="r" eaLnBrk="1" hangingPunct="1">
                <a:spcBef>
                  <a:spcPct val="0"/>
                </a:spcBef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80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AIDE powerpoint_frontpage_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685800" y="2357438"/>
            <a:ext cx="7772400" cy="690562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ts val="4600"/>
              </a:lnSpc>
              <a:defRPr sz="4500" b="0" i="0">
                <a:solidFill>
                  <a:schemeClr val="bg1"/>
                </a:solidFill>
                <a:latin typeface="Myriad Pro Light"/>
                <a:cs typeface="Myriad Pro Light"/>
              </a:defRPr>
            </a:lvl1pPr>
          </a:lstStyle>
          <a:p>
            <a:pPr algn="ctr" fontAlgn="auto">
              <a:lnSpc>
                <a:spcPct val="100000"/>
              </a:lnSpc>
              <a:spcAft>
                <a:spcPts val="0"/>
              </a:spcAft>
              <a:defRPr/>
            </a:pPr>
            <a:endParaRPr lang="en-US" sz="2000" i="1" dirty="0">
              <a:solidFill>
                <a:srgbClr val="D4A73C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744"/>
            <a:ext cx="7772400" cy="1670875"/>
          </a:xfrm>
        </p:spPr>
        <p:txBody>
          <a:bodyPr bIns="0" anchor="b">
            <a:noAutofit/>
          </a:bodyPr>
          <a:lstStyle>
            <a:lvl1pPr>
              <a:lnSpc>
                <a:spcPts val="4750"/>
              </a:lnSpc>
              <a:defRPr sz="4300" b="0" i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381000"/>
          </a:xfrm>
        </p:spPr>
        <p:txBody>
          <a:bodyPr>
            <a:normAutofit/>
          </a:bodyPr>
          <a:lstStyle>
            <a:lvl1pPr marL="0" indent="0" algn="ctr">
              <a:buNone/>
              <a:defRPr sz="1600" b="0" i="0" spc="50">
                <a:solidFill>
                  <a:srgbClr val="FFFFFF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7D1B3-5537-48A8-89F1-C00A8B6B3255}" type="datetimeFigureOut">
              <a:rPr lang="en-US"/>
              <a:pPr>
                <a:defRPr/>
              </a:pPr>
              <a:t>12/2/2015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F3FA9-33E9-4F0B-B34A-E3F9C6AF8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1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AIDE powerpoint_background subpa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439738" y="193675"/>
            <a:ext cx="4894262" cy="141288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Aft>
                <a:spcPts val="0"/>
              </a:spcAft>
              <a:defRPr/>
            </a:pPr>
            <a:endParaRPr lang="en-US" sz="1100" cap="all" dirty="0">
              <a:solidFill>
                <a:srgbClr val="D4A73C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078"/>
            <a:ext cx="8229600" cy="1143000"/>
          </a:xfrm>
        </p:spPr>
        <p:txBody>
          <a:bodyPr/>
          <a:lstStyle>
            <a:lvl1pPr>
              <a:defRPr>
                <a:solidFill>
                  <a:srgbClr val="166594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3295"/>
            <a:ext cx="8229600" cy="4525963"/>
          </a:xfrm>
        </p:spPr>
        <p:txBody>
          <a:bodyPr/>
          <a:lstStyle>
            <a:lvl1pPr>
              <a:defRPr>
                <a:solidFill>
                  <a:srgbClr val="166594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rgbClr val="166594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rgbClr val="166594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rgbClr val="166594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rgbClr val="166594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C265E-7091-4322-9F99-79796F77CB18}" type="datetimeFigureOut">
              <a:rPr lang="en-US"/>
              <a:pPr>
                <a:defRPr/>
              </a:pPr>
              <a:t>12/2/2015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2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AIDE powerpoint_background subpa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>
              <a:defRPr sz="2400" b="1" cap="all">
                <a:solidFill>
                  <a:srgbClr val="16659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AF2C8-30A0-4623-ABEB-FF7CD45EF85C}" type="datetimeFigureOut">
              <a:rPr lang="en-US"/>
              <a:pPr>
                <a:defRPr/>
              </a:pPr>
              <a:t>12/2/2015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F67D8-124E-4D36-B76F-4E5243048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5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6659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34AAA-5444-4DF7-A29C-5DC4681FA859}" type="datetimeFigureOut">
              <a:rPr lang="en-US"/>
              <a:pPr>
                <a:defRPr/>
              </a:pPr>
              <a:t>12/2/2015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F066C-E528-44FF-A1CA-1B15E63E7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4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B52A5-E27E-4544-9EC3-CEADFBFEBD4F}" type="datetimeFigureOut">
              <a:rPr lang="en-US"/>
              <a:pPr>
                <a:defRPr/>
              </a:pPr>
              <a:t>12/2/2015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F6FC6-BFA7-4348-94A2-4AE5748C2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5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14ADC-E21C-4960-AC9B-2D58381806C8}" type="datetimeFigureOut">
              <a:rPr lang="en-US"/>
              <a:pPr>
                <a:defRPr/>
              </a:pPr>
              <a:t>12/2/2015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525F7-7DE1-4061-92BF-FDB674909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0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9DF9A-AFDC-4226-8EC0-E9B4CC4E1905}" type="datetimeFigureOut">
              <a:rPr lang="en-US"/>
              <a:pPr>
                <a:defRPr/>
              </a:pPr>
              <a:t>12/2/2015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0E81F-AEA5-4482-9492-11F0FEC30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9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8285-E248-4B30-9D4B-68983E8A222A}" type="datetimeFigureOut">
              <a:rPr lang="en-US"/>
              <a:pPr>
                <a:defRPr/>
              </a:pPr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03D1D-4A38-4B8F-8427-E0C5B7D4A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8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C3720-0352-4CEC-9994-EBB654860B46}" type="datetimeFigureOut">
              <a:rPr lang="en-US"/>
              <a:pPr>
                <a:defRPr/>
              </a:pPr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E7394-9F1A-48FC-BA9A-38B7A7C1C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0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lkkjff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06989F-CD62-40AF-AC6A-6A3357C14B8D}" type="datetimeFigureOut">
              <a:rPr lang="en-US"/>
              <a:pPr>
                <a:defRPr/>
              </a:pPr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14AFE3-0F51-4ECD-B4C7-8966E5E72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166594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166594"/>
          </a:solidFill>
          <a:latin typeface="Calibri" pitchFamily="34" charset="0"/>
          <a:ea typeface="Trebuchet MS" pitchFamily="34" charset="0"/>
          <a:cs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166594"/>
          </a:solidFill>
          <a:latin typeface="Calibri" pitchFamily="34" charset="0"/>
          <a:ea typeface="Trebuchet MS" pitchFamily="34" charset="0"/>
          <a:cs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166594"/>
          </a:solidFill>
          <a:latin typeface="Calibri" pitchFamily="34" charset="0"/>
          <a:ea typeface="Trebuchet MS" pitchFamily="34" charset="0"/>
          <a:cs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166594"/>
          </a:solidFill>
          <a:latin typeface="Calibri" pitchFamily="34" charset="0"/>
          <a:ea typeface="Trebuchet MS" pitchFamily="34" charset="0"/>
          <a:cs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166594"/>
          </a:solidFill>
          <a:latin typeface="Trebuchet MS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166594"/>
          </a:solidFill>
          <a:latin typeface="Trebuchet MS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166594"/>
          </a:solidFill>
          <a:latin typeface="Trebuchet MS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166594"/>
          </a:solidFill>
          <a:latin typeface="Trebuchet MS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166594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66594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66594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66594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66594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4pKsZ6dVhl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49930" y="476672"/>
            <a:ext cx="7772400" cy="1224136"/>
          </a:xfrm>
        </p:spPr>
        <p:txBody>
          <a:bodyPr/>
          <a:lstStyle/>
          <a:p>
            <a:r>
              <a:rPr lang="en-ZA" b="1" dirty="0"/>
              <a:t>Quality of OER/eLearning</a:t>
            </a:r>
            <a:r>
              <a:rPr lang="en-ZA" dirty="0"/>
              <a:t> 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424936" cy="1800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/>
              <a:t>E-Merge Africa Network Seminar</a:t>
            </a:r>
          </a:p>
          <a:p>
            <a:pPr>
              <a:defRPr/>
            </a:pPr>
            <a:r>
              <a:rPr lang="en-US" sz="2400" dirty="0" smtClean="0"/>
              <a:t>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November –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Dec 2015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Dr Ephraim Mhlanga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Increasing Offerings</a:t>
            </a:r>
            <a:endParaRPr lang="en-Z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ZA" sz="2800" dirty="0" smtClean="0"/>
              <a:t>Prevalence of online learning: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ZA" dirty="0"/>
              <a:t> </a:t>
            </a:r>
            <a:r>
              <a:rPr lang="en-ZA" dirty="0" smtClean="0"/>
              <a:t>  Number of online learners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ZA" dirty="0"/>
              <a:t> </a:t>
            </a:r>
            <a:r>
              <a:rPr lang="en-ZA" dirty="0" smtClean="0"/>
              <a:t>   Number of online courses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ZA" dirty="0"/>
              <a:t> </a:t>
            </a:r>
            <a:r>
              <a:rPr lang="en-ZA" dirty="0" smtClean="0"/>
              <a:t>   Number of institutions offering online courses</a:t>
            </a:r>
          </a:p>
          <a:p>
            <a:pPr marL="914400" lvl="2" indent="0">
              <a:buNone/>
            </a:pPr>
            <a:endParaRPr lang="en-ZA" dirty="0"/>
          </a:p>
          <a:p>
            <a:pPr>
              <a:buFont typeface="Wingdings" panose="05000000000000000000" pitchFamily="2" charset="2"/>
              <a:buChar char="v"/>
            </a:pPr>
            <a:r>
              <a:rPr lang="en-ZA" sz="2800" dirty="0" smtClean="0"/>
              <a:t>Concern about lack of sufficient regulation</a:t>
            </a:r>
          </a:p>
          <a:p>
            <a:pPr marL="0" indent="0">
              <a:buNone/>
            </a:pPr>
            <a:endParaRPr lang="en-ZA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ZA" sz="2800" dirty="0" smtClean="0"/>
              <a:t>National accreditation agencies no QA framework</a:t>
            </a:r>
          </a:p>
        </p:txBody>
      </p:sp>
    </p:spTree>
    <p:extLst>
      <p:ext uri="{BB962C8B-B14F-4D97-AF65-F5344CB8AC3E}">
        <p14:creationId xmlns:p14="http://schemas.microsoft.com/office/powerpoint/2010/main" val="147971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Quality is Contested</a:t>
            </a:r>
            <a:endParaRPr lang="en-Z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ZA" sz="3000" dirty="0" smtClean="0"/>
              <a:t>Is it like beauty that lies in the eyes of the beholder?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2000" dirty="0" smtClean="0"/>
              <a:t>What does quality really mean?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2000" dirty="0" smtClean="0"/>
              <a:t>Who </a:t>
            </a:r>
            <a:r>
              <a:rPr lang="en-ZA" sz="2000" dirty="0"/>
              <a:t>sets the quality </a:t>
            </a:r>
            <a:r>
              <a:rPr lang="en-ZA" sz="2000" dirty="0" smtClean="0"/>
              <a:t>standards?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2000" dirty="0" smtClean="0"/>
              <a:t>Whose </a:t>
            </a:r>
            <a:r>
              <a:rPr lang="en-ZA" sz="2000" dirty="0"/>
              <a:t>interests </a:t>
            </a:r>
            <a:r>
              <a:rPr lang="en-ZA" sz="2000" dirty="0" smtClean="0"/>
              <a:t>do the standards </a:t>
            </a:r>
            <a:r>
              <a:rPr lang="en-ZA" sz="2000" dirty="0"/>
              <a:t>serve? </a:t>
            </a:r>
            <a:endParaRPr lang="en-ZA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ZA" sz="2000" dirty="0" smtClean="0"/>
              <a:t>Is </a:t>
            </a:r>
            <a:r>
              <a:rPr lang="en-ZA" sz="2000" dirty="0"/>
              <a:t>quality </a:t>
            </a:r>
            <a:r>
              <a:rPr lang="en-ZA" sz="2000" dirty="0" smtClean="0"/>
              <a:t>context-dependent?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2000" dirty="0" smtClean="0"/>
              <a:t>Are </a:t>
            </a:r>
            <a:r>
              <a:rPr lang="en-ZA" sz="2000" dirty="0"/>
              <a:t>we accepting quality standards that have been developed </a:t>
            </a:r>
            <a:r>
              <a:rPr lang="en-ZA" sz="2000" dirty="0" smtClean="0"/>
              <a:t>elsewhere (and </a:t>
            </a:r>
            <a:r>
              <a:rPr lang="en-ZA" sz="2000" dirty="0"/>
              <a:t>do not apply to the African context</a:t>
            </a:r>
            <a:r>
              <a:rPr lang="en-ZA" sz="2000" dirty="0" smtClean="0"/>
              <a:t>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2000" dirty="0" smtClean="0"/>
              <a:t>What specific </a:t>
            </a:r>
            <a:r>
              <a:rPr lang="en-ZA" sz="2000" dirty="0"/>
              <a:t>challenges </a:t>
            </a:r>
            <a:r>
              <a:rPr lang="en-ZA" sz="2000" dirty="0" smtClean="0"/>
              <a:t>are you </a:t>
            </a:r>
            <a:r>
              <a:rPr lang="en-ZA" sz="2000" dirty="0"/>
              <a:t>facing around </a:t>
            </a:r>
            <a:r>
              <a:rPr lang="en-ZA" sz="2000" dirty="0" smtClean="0"/>
              <a:t>quality?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13453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471237" y="3614041"/>
            <a:ext cx="3524699" cy="576263"/>
          </a:xfrm>
        </p:spPr>
        <p:txBody>
          <a:bodyPr/>
          <a:lstStyle/>
          <a:p>
            <a:r>
              <a:rPr lang="en-ZA" altLang="en-US" sz="1800" dirty="0" smtClean="0">
                <a:latin typeface="Trebuchet MS" panose="020B0603020202020204" pitchFamily="34" charset="0"/>
                <a:cs typeface="Trebuchet MS" panose="020B0603020202020204" pitchFamily="34" charset="0"/>
              </a:rPr>
              <a:t>Quality “ball on the hill”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0" y="-1137418"/>
            <a:ext cx="9144000" cy="7446738"/>
          </a:xfrm>
        </p:spPr>
        <p:txBody>
          <a:bodyPr>
            <a:normAutofit/>
          </a:bodyPr>
          <a:lstStyle/>
          <a:p>
            <a:pPr>
              <a:defRPr/>
            </a:pPr>
            <a:endParaRPr lang="en-ZA" sz="1800" dirty="0">
              <a:solidFill>
                <a:srgbClr val="990033"/>
              </a:solidFill>
              <a:latin typeface="Trebuchet MS" panose="020B0603020202020204" pitchFamily="34" charset="0"/>
              <a:cs typeface="Trebuchet MS" panose="020B0603020202020204" pitchFamily="34" charset="0"/>
            </a:endParaRPr>
          </a:p>
        </p:txBody>
      </p:sp>
      <p:grpSp>
        <p:nvGrpSpPr>
          <p:cNvPr id="19460" name="Group 61"/>
          <p:cNvGrpSpPr>
            <a:grpSpLocks/>
          </p:cNvGrpSpPr>
          <p:nvPr/>
        </p:nvGrpSpPr>
        <p:grpSpPr bwMode="auto">
          <a:xfrm>
            <a:off x="1612900" y="1468438"/>
            <a:ext cx="3887788" cy="2120900"/>
            <a:chOff x="1187622" y="3122968"/>
            <a:chExt cx="3888431" cy="2970328"/>
          </a:xfrm>
        </p:grpSpPr>
        <p:sp>
          <p:nvSpPr>
            <p:cNvPr id="19474" name="AutoShape 19"/>
            <p:cNvSpPr>
              <a:spLocks/>
            </p:cNvSpPr>
            <p:nvPr/>
          </p:nvSpPr>
          <p:spPr bwMode="auto">
            <a:xfrm rot="6654343">
              <a:off x="2224013" y="4412346"/>
              <a:ext cx="1261332" cy="819348"/>
            </a:xfrm>
            <a:custGeom>
              <a:avLst/>
              <a:gdLst>
                <a:gd name="T0" fmla="*/ 630666 w 1261332"/>
                <a:gd name="T1" fmla="*/ 0 h 819348"/>
                <a:gd name="T2" fmla="*/ 1261332 w 1261332"/>
                <a:gd name="T3" fmla="*/ 409674 h 819348"/>
                <a:gd name="T4" fmla="*/ 630666 w 1261332"/>
                <a:gd name="T5" fmla="*/ 819348 h 819348"/>
                <a:gd name="T6" fmla="*/ 0 w 1261332"/>
                <a:gd name="T7" fmla="*/ 409674 h 819348"/>
                <a:gd name="T8" fmla="*/ 0 w 1261332"/>
                <a:gd name="T9" fmla="*/ 0 h 819348"/>
                <a:gd name="T10" fmla="*/ 0 w 1261332"/>
                <a:gd name="T11" fmla="*/ 819348 h 819348"/>
                <a:gd name="T12" fmla="*/ 1261332 w 1261332"/>
                <a:gd name="T13" fmla="*/ 819348 h 819348"/>
                <a:gd name="T14" fmla="*/ 630666 w 1261332"/>
                <a:gd name="T15" fmla="*/ 409674 h 819348"/>
                <a:gd name="T16" fmla="*/ 17694720 60000 65536"/>
                <a:gd name="T17" fmla="*/ 0 60000 65536"/>
                <a:gd name="T18" fmla="*/ 5898240 60000 65536"/>
                <a:gd name="T19" fmla="*/ 11796480 60000 65536"/>
                <a:gd name="T20" fmla="*/ 17694720 60000 65536"/>
                <a:gd name="T21" fmla="*/ 5898240 60000 65536"/>
                <a:gd name="T22" fmla="*/ 5898240 60000 65536"/>
                <a:gd name="T23" fmla="*/ 0 60000 65536"/>
                <a:gd name="T24" fmla="*/ 105111 w 1261332"/>
                <a:gd name="T25" fmla="*/ 477953 h 819348"/>
                <a:gd name="T26" fmla="*/ 735777 w 1261332"/>
                <a:gd name="T27" fmla="*/ 751069 h 8193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61332" h="819348">
                  <a:moveTo>
                    <a:pt x="0" y="819348"/>
                  </a:moveTo>
                  <a:lnTo>
                    <a:pt x="0" y="0"/>
                  </a:lnTo>
                  <a:lnTo>
                    <a:pt x="1261332" y="819348"/>
                  </a:lnTo>
                  <a:lnTo>
                    <a:pt x="0" y="819348"/>
                  </a:lnTo>
                  <a:close/>
                </a:path>
              </a:pathLst>
            </a:custGeom>
            <a:solidFill>
              <a:srgbClr val="4F81BD"/>
            </a:solidFill>
            <a:ln w="9528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eaVert" wrap="none" anchor="ctr" anchorCtr="1"/>
            <a:lstStyle/>
            <a:p>
              <a:endParaRPr lang="en-ZA"/>
            </a:p>
          </p:txBody>
        </p:sp>
        <p:grpSp>
          <p:nvGrpSpPr>
            <p:cNvPr id="19475" name="Group 48"/>
            <p:cNvGrpSpPr>
              <a:grpSpLocks/>
            </p:cNvGrpSpPr>
            <p:nvPr/>
          </p:nvGrpSpPr>
          <p:grpSpPr bwMode="auto">
            <a:xfrm>
              <a:off x="1187622" y="3122968"/>
              <a:ext cx="3888431" cy="2970328"/>
              <a:chOff x="1187622" y="3122968"/>
              <a:chExt cx="3888431" cy="2970328"/>
            </a:xfrm>
          </p:grpSpPr>
          <p:grpSp>
            <p:nvGrpSpPr>
              <p:cNvPr id="19476" name="Group 36"/>
              <p:cNvGrpSpPr>
                <a:grpSpLocks/>
              </p:cNvGrpSpPr>
              <p:nvPr/>
            </p:nvGrpSpPr>
            <p:grpSpPr bwMode="auto">
              <a:xfrm>
                <a:off x="1187622" y="3212973"/>
                <a:ext cx="3888431" cy="2880323"/>
                <a:chOff x="1187622" y="3212973"/>
                <a:chExt cx="3888431" cy="2880323"/>
              </a:xfrm>
            </p:grpSpPr>
            <p:cxnSp>
              <p:nvCxnSpPr>
                <p:cNvPr id="19480" name="Straight Connector 4"/>
                <p:cNvCxnSpPr>
                  <a:cxnSpLocks noChangeShapeType="1"/>
                </p:cNvCxnSpPr>
                <p:nvPr/>
              </p:nvCxnSpPr>
              <p:spPr bwMode="auto">
                <a:xfrm>
                  <a:off x="1187622" y="6093296"/>
                  <a:ext cx="3888431" cy="0"/>
                </a:xfrm>
                <a:prstGeom prst="straightConnector1">
                  <a:avLst/>
                </a:prstGeom>
                <a:noFill/>
                <a:ln w="57150">
                  <a:solidFill>
                    <a:srgbClr val="C0504D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481" name="Straight Connector 6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76053" y="3212973"/>
                  <a:ext cx="0" cy="2880323"/>
                </a:xfrm>
                <a:prstGeom prst="straightConnector1">
                  <a:avLst/>
                </a:prstGeom>
                <a:noFill/>
                <a:ln w="57150">
                  <a:solidFill>
                    <a:srgbClr val="C0504D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482" name="Straight Connector 9"/>
                <p:cNvCxnSpPr>
                  <a:cxnSpLocks noChangeShapeType="1"/>
                </p:cNvCxnSpPr>
                <p:nvPr/>
              </p:nvCxnSpPr>
              <p:spPr bwMode="auto">
                <a:xfrm flipV="1">
                  <a:off x="1187622" y="3212973"/>
                  <a:ext cx="3888431" cy="2880323"/>
                </a:xfrm>
                <a:prstGeom prst="straightConnector1">
                  <a:avLst/>
                </a:prstGeom>
                <a:noFill/>
                <a:ln w="57150">
                  <a:solidFill>
                    <a:srgbClr val="C0504D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9477" name="Oval 18"/>
              <p:cNvSpPr>
                <a:spLocks/>
              </p:cNvSpPr>
              <p:nvPr/>
            </p:nvSpPr>
            <p:spPr bwMode="auto">
              <a:xfrm>
                <a:off x="2989538" y="3275299"/>
                <a:ext cx="817215" cy="1080034"/>
              </a:xfrm>
              <a:custGeom>
                <a:avLst/>
                <a:gdLst>
                  <a:gd name="T0" fmla="*/ 408608 w 817215"/>
                  <a:gd name="T1" fmla="*/ 0 h 1080034"/>
                  <a:gd name="T2" fmla="*/ 817215 w 817215"/>
                  <a:gd name="T3" fmla="*/ 540017 h 1080034"/>
                  <a:gd name="T4" fmla="*/ 408608 w 817215"/>
                  <a:gd name="T5" fmla="*/ 1080034 h 1080034"/>
                  <a:gd name="T6" fmla="*/ 0 w 817215"/>
                  <a:gd name="T7" fmla="*/ 540017 h 1080034"/>
                  <a:gd name="T8" fmla="*/ 119678 w 817215"/>
                  <a:gd name="T9" fmla="*/ 158167 h 1080034"/>
                  <a:gd name="T10" fmla="*/ 119678 w 817215"/>
                  <a:gd name="T11" fmla="*/ 921867 h 1080034"/>
                  <a:gd name="T12" fmla="*/ 697537 w 817215"/>
                  <a:gd name="T13" fmla="*/ 921867 h 1080034"/>
                  <a:gd name="T14" fmla="*/ 697537 w 817215"/>
                  <a:gd name="T15" fmla="*/ 158167 h 1080034"/>
                  <a:gd name="T16" fmla="*/ 17694720 60000 65536"/>
                  <a:gd name="T17" fmla="*/ 0 60000 65536"/>
                  <a:gd name="T18" fmla="*/ 5898240 60000 65536"/>
                  <a:gd name="T19" fmla="*/ 11796480 60000 65536"/>
                  <a:gd name="T20" fmla="*/ 17694720 60000 65536"/>
                  <a:gd name="T21" fmla="*/ 5898240 60000 65536"/>
                  <a:gd name="T22" fmla="*/ 5898240 60000 65536"/>
                  <a:gd name="T23" fmla="*/ 17694720 60000 65536"/>
                  <a:gd name="T24" fmla="*/ 119678 w 817215"/>
                  <a:gd name="T25" fmla="*/ 158167 h 1080034"/>
                  <a:gd name="T26" fmla="*/ 697537 w 817215"/>
                  <a:gd name="T27" fmla="*/ 921867 h 108003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17215" h="1080034">
                    <a:moveTo>
                      <a:pt x="0" y="540017"/>
                    </a:moveTo>
                    <a:lnTo>
                      <a:pt x="0" y="540017"/>
                    </a:lnTo>
                    <a:cubicBezTo>
                      <a:pt x="0" y="838260"/>
                      <a:pt x="182940" y="1080033"/>
                      <a:pt x="408607" y="1080034"/>
                    </a:cubicBezTo>
                    <a:cubicBezTo>
                      <a:pt x="634275" y="1080034"/>
                      <a:pt x="817216" y="838260"/>
                      <a:pt x="817216" y="540017"/>
                    </a:cubicBezTo>
                    <a:cubicBezTo>
                      <a:pt x="817216" y="241773"/>
                      <a:pt x="634275" y="0"/>
                      <a:pt x="408608" y="0"/>
                    </a:cubicBezTo>
                    <a:cubicBezTo>
                      <a:pt x="182940" y="0"/>
                      <a:pt x="0" y="241773"/>
                      <a:pt x="0" y="540017"/>
                    </a:cubicBezTo>
                    <a:close/>
                  </a:path>
                </a:pathLst>
              </a:custGeom>
              <a:solidFill>
                <a:srgbClr val="4F81BD"/>
              </a:solidFill>
              <a:ln w="952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 anchorCtr="1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9pPr>
              </a:lstStyle>
              <a:p>
                <a:pPr algn="ctr" defTabSz="914400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6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Quality</a:t>
                </a:r>
                <a:endParaRPr lang="en-US" altLang="en-US" sz="1600" b="1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9478" name="Text Box 21"/>
              <p:cNvSpPr txBox="1">
                <a:spLocks noChangeArrowheads="1"/>
              </p:cNvSpPr>
              <p:nvPr/>
            </p:nvSpPr>
            <p:spPr bwMode="auto">
              <a:xfrm rot="-2112617">
                <a:off x="2239135" y="4347943"/>
                <a:ext cx="1173166" cy="452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rgbClr val="166594"/>
                    </a:solidFill>
                    <a:latin typeface="Trebuchet MS" panose="020B0603020202020204" pitchFamily="34" charset="0"/>
                    <a:ea typeface="Trebuchet MS" panose="020B0603020202020204" pitchFamily="34" charset="0"/>
                    <a:cs typeface="Trebuchet MS" panose="020B0603020202020204" pitchFamily="34" charset="0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5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standard</a:t>
                </a:r>
                <a:endParaRPr lang="en-US" altLang="en-US" sz="1500" b="1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19479" name="Straight Arrow Connector 44"/>
              <p:cNvCxnSpPr>
                <a:cxnSpLocks noChangeShapeType="1"/>
              </p:cNvCxnSpPr>
              <p:nvPr/>
            </p:nvCxnSpPr>
            <p:spPr bwMode="auto">
              <a:xfrm flipV="1">
                <a:off x="3995937" y="3122968"/>
                <a:ext cx="792090" cy="558058"/>
              </a:xfrm>
              <a:prstGeom prst="straightConnector1">
                <a:avLst/>
              </a:prstGeom>
              <a:noFill/>
              <a:ln w="38103">
                <a:solidFill>
                  <a:srgbClr val="4A7EBB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4" name="Group 54"/>
          <p:cNvGrpSpPr>
            <a:grpSpLocks/>
          </p:cNvGrpSpPr>
          <p:nvPr/>
        </p:nvGrpSpPr>
        <p:grpSpPr bwMode="auto">
          <a:xfrm>
            <a:off x="5511800" y="747713"/>
            <a:ext cx="1368425" cy="2841625"/>
            <a:chOff x="5076053" y="2204865"/>
            <a:chExt cx="1368153" cy="3888431"/>
          </a:xfrm>
        </p:grpSpPr>
        <p:grpSp>
          <p:nvGrpSpPr>
            <p:cNvPr id="19469" name="Group 37"/>
            <p:cNvGrpSpPr>
              <a:grpSpLocks/>
            </p:cNvGrpSpPr>
            <p:nvPr/>
          </p:nvGrpSpPr>
          <p:grpSpPr bwMode="auto">
            <a:xfrm>
              <a:off x="5076053" y="2204865"/>
              <a:ext cx="1368153" cy="3888431"/>
              <a:chOff x="5076053" y="2204865"/>
              <a:chExt cx="1368153" cy="3888431"/>
            </a:xfrm>
          </p:grpSpPr>
          <p:cxnSp>
            <p:nvCxnSpPr>
              <p:cNvPr id="19471" name="Straight Connector 15"/>
              <p:cNvCxnSpPr>
                <a:cxnSpLocks noChangeShapeType="1"/>
              </p:cNvCxnSpPr>
              <p:nvPr/>
            </p:nvCxnSpPr>
            <p:spPr bwMode="auto">
              <a:xfrm flipV="1">
                <a:off x="6444206" y="2204865"/>
                <a:ext cx="0" cy="3888431"/>
              </a:xfrm>
              <a:prstGeom prst="straightConnector1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472" name="Straight Connector 27"/>
              <p:cNvCxnSpPr>
                <a:cxnSpLocks noChangeShapeType="1"/>
              </p:cNvCxnSpPr>
              <p:nvPr/>
            </p:nvCxnSpPr>
            <p:spPr bwMode="auto">
              <a:xfrm>
                <a:off x="5076053" y="6093296"/>
                <a:ext cx="1368153" cy="0"/>
              </a:xfrm>
              <a:prstGeom prst="straightConnector1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473" name="Straight Connector 29"/>
              <p:cNvCxnSpPr>
                <a:cxnSpLocks noChangeShapeType="1"/>
              </p:cNvCxnSpPr>
              <p:nvPr/>
            </p:nvCxnSpPr>
            <p:spPr bwMode="auto">
              <a:xfrm flipV="1">
                <a:off x="5076053" y="2204865"/>
                <a:ext cx="1368153" cy="1074168"/>
              </a:xfrm>
              <a:prstGeom prst="straightConnector1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9470" name="Straight Arrow Connector 50"/>
            <p:cNvCxnSpPr>
              <a:cxnSpLocks noChangeShapeType="1"/>
            </p:cNvCxnSpPr>
            <p:nvPr/>
          </p:nvCxnSpPr>
          <p:spPr bwMode="auto">
            <a:xfrm flipV="1">
              <a:off x="5076053" y="2456892"/>
              <a:ext cx="648072" cy="504054"/>
            </a:xfrm>
            <a:prstGeom prst="straightConnector1">
              <a:avLst/>
            </a:prstGeom>
            <a:noFill/>
            <a:ln w="38103">
              <a:solidFill>
                <a:srgbClr val="4A7EB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" name="Group 55"/>
          <p:cNvGrpSpPr>
            <a:grpSpLocks/>
          </p:cNvGrpSpPr>
          <p:nvPr/>
        </p:nvGrpSpPr>
        <p:grpSpPr bwMode="auto">
          <a:xfrm>
            <a:off x="6858000" y="0"/>
            <a:ext cx="1296988" cy="3589338"/>
            <a:chOff x="6444206" y="1268757"/>
            <a:chExt cx="1296144" cy="4824539"/>
          </a:xfrm>
        </p:grpSpPr>
        <p:grpSp>
          <p:nvGrpSpPr>
            <p:cNvPr id="19464" name="Group 38"/>
            <p:cNvGrpSpPr>
              <a:grpSpLocks/>
            </p:cNvGrpSpPr>
            <p:nvPr/>
          </p:nvGrpSpPr>
          <p:grpSpPr bwMode="auto">
            <a:xfrm>
              <a:off x="6444206" y="1268757"/>
              <a:ext cx="1296144" cy="4824539"/>
              <a:chOff x="6444206" y="1268757"/>
              <a:chExt cx="1296144" cy="4824539"/>
            </a:xfrm>
          </p:grpSpPr>
          <p:cxnSp>
            <p:nvCxnSpPr>
              <p:cNvPr id="19466" name="Straight Connector 18"/>
              <p:cNvCxnSpPr>
                <a:cxnSpLocks noChangeShapeType="1"/>
              </p:cNvCxnSpPr>
              <p:nvPr/>
            </p:nvCxnSpPr>
            <p:spPr bwMode="auto">
              <a:xfrm flipV="1">
                <a:off x="7740350" y="1268758"/>
                <a:ext cx="0" cy="4824538"/>
              </a:xfrm>
              <a:prstGeom prst="straightConnector1">
                <a:avLst/>
              </a:prstGeom>
              <a:noFill/>
              <a:ln w="57150">
                <a:solidFill>
                  <a:srgbClr val="E46C0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467" name="Straight Connector 31"/>
              <p:cNvCxnSpPr>
                <a:cxnSpLocks noChangeShapeType="1"/>
              </p:cNvCxnSpPr>
              <p:nvPr/>
            </p:nvCxnSpPr>
            <p:spPr bwMode="auto">
              <a:xfrm flipV="1">
                <a:off x="6444206" y="1268757"/>
                <a:ext cx="1296144" cy="1004315"/>
              </a:xfrm>
              <a:prstGeom prst="straightConnector1">
                <a:avLst/>
              </a:prstGeom>
              <a:noFill/>
              <a:ln w="57150">
                <a:solidFill>
                  <a:srgbClr val="E46C0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468" name="Straight Connector 35"/>
              <p:cNvCxnSpPr>
                <a:cxnSpLocks noChangeShapeType="1"/>
              </p:cNvCxnSpPr>
              <p:nvPr/>
            </p:nvCxnSpPr>
            <p:spPr bwMode="auto">
              <a:xfrm>
                <a:off x="6444206" y="6093296"/>
                <a:ext cx="1296144" cy="0"/>
              </a:xfrm>
              <a:prstGeom prst="straightConnector1">
                <a:avLst/>
              </a:prstGeom>
              <a:noFill/>
              <a:ln w="57150">
                <a:solidFill>
                  <a:srgbClr val="E46C0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9465" name="Straight Arrow Connector 53"/>
            <p:cNvCxnSpPr>
              <a:cxnSpLocks noChangeShapeType="1"/>
            </p:cNvCxnSpPr>
            <p:nvPr/>
          </p:nvCxnSpPr>
          <p:spPr bwMode="auto">
            <a:xfrm flipV="1">
              <a:off x="6444206" y="1484784"/>
              <a:ext cx="648072" cy="504054"/>
            </a:xfrm>
            <a:prstGeom prst="straightConnector1">
              <a:avLst/>
            </a:prstGeom>
            <a:noFill/>
            <a:ln w="38103">
              <a:solidFill>
                <a:srgbClr val="4A7EB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463" name="Text Box 22"/>
          <p:cNvSpPr txBox="1">
            <a:spLocks noChangeArrowheads="1"/>
          </p:cNvSpPr>
          <p:nvPr/>
        </p:nvSpPr>
        <p:spPr bwMode="auto">
          <a:xfrm rot="-5399996">
            <a:off x="4490244" y="2240756"/>
            <a:ext cx="23701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GB" altLang="en-US" sz="1500" b="1">
                <a:solidFill>
                  <a:srgbClr val="000000"/>
                </a:solidFill>
                <a:latin typeface="Arial" panose="020B0604020202020204" pitchFamily="34" charset="0"/>
              </a:rPr>
              <a:t>E  x  c  e  l  l  e  n</a:t>
            </a: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GB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c  e</a:t>
            </a:r>
            <a:endParaRPr lang="en-US" altLang="en-US" sz="18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1503838" y="-121612"/>
            <a:ext cx="4796354" cy="60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  <a:noAutofit/>
          </a:bodyPr>
          <a:lstStyle>
            <a:lvl1pPr algn="ctr" defTabSz="457200" rtl="0" eaLnBrk="1" fontAlgn="base" hangingPunct="1">
              <a:lnSpc>
                <a:spcPts val="4750"/>
              </a:lnSpc>
              <a:spcBef>
                <a:spcPct val="0"/>
              </a:spcBef>
              <a:spcAft>
                <a:spcPct val="0"/>
              </a:spcAft>
              <a:defRPr sz="4300" b="0" i="0" kern="12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166594"/>
                </a:solidFill>
                <a:latin typeface="Calibri" pitchFamily="34" charset="0"/>
                <a:ea typeface="Trebuchet MS" pitchFamily="34" charset="0"/>
                <a:cs typeface="Calibri" pitchFamily="34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166594"/>
                </a:solidFill>
                <a:latin typeface="Calibri" pitchFamily="34" charset="0"/>
                <a:ea typeface="Trebuchet MS" pitchFamily="34" charset="0"/>
                <a:cs typeface="Calibri" pitchFamily="34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166594"/>
                </a:solidFill>
                <a:latin typeface="Calibri" pitchFamily="34" charset="0"/>
                <a:ea typeface="Trebuchet MS" pitchFamily="34" charset="0"/>
                <a:cs typeface="Calibri" pitchFamily="34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166594"/>
                </a:solidFill>
                <a:latin typeface="Calibri" pitchFamily="34" charset="0"/>
                <a:ea typeface="Trebuchet MS" pitchFamily="34" charset="0"/>
                <a:cs typeface="Calibri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166594"/>
                </a:solidFill>
                <a:latin typeface="Trebuchet MS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166594"/>
                </a:solidFill>
                <a:latin typeface="Trebuchet MS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166594"/>
                </a:solidFill>
                <a:latin typeface="Trebuchet MS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166594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GB" sz="3600" dirty="0">
                <a:solidFill>
                  <a:schemeClr val="accent2">
                    <a:lumMod val="75000"/>
                  </a:schemeClr>
                </a:solidFill>
              </a:rPr>
              <a:t>Quality as standards set</a:t>
            </a:r>
            <a:endParaRPr lang="en-Z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8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 </a:t>
            </a:r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Broad Quality Aspects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en-ZA" dirty="0"/>
          </a:p>
          <a:p>
            <a:pPr marL="914400" lvl="2" indent="0">
              <a:buNone/>
            </a:pPr>
            <a:r>
              <a:rPr lang="en-ZA" dirty="0" smtClean="0"/>
              <a:t>Knowledge, Skills </a:t>
            </a:r>
            <a:r>
              <a:rPr lang="en-ZA" dirty="0"/>
              <a:t>&amp; Competencies</a:t>
            </a:r>
          </a:p>
          <a:p>
            <a:pPr marL="914400" lvl="2" indent="0">
              <a:buNone/>
            </a:pPr>
            <a:endParaRPr lang="en-ZA" dirty="0" smtClean="0"/>
          </a:p>
          <a:p>
            <a:pPr marL="914400" lvl="2" indent="0">
              <a:buNone/>
            </a:pPr>
            <a:r>
              <a:rPr lang="en-ZA" dirty="0"/>
              <a:t>quality of student engagement</a:t>
            </a:r>
          </a:p>
          <a:p>
            <a:pPr marL="914400" lvl="2" indent="0">
              <a:buNone/>
            </a:pPr>
            <a:endParaRPr lang="en-ZA" dirty="0"/>
          </a:p>
          <a:p>
            <a:pPr marL="914400" lvl="2" indent="0">
              <a:buNone/>
            </a:pPr>
            <a:r>
              <a:rPr lang="en-ZA" dirty="0"/>
              <a:t>Quality of learner </a:t>
            </a:r>
            <a:r>
              <a:rPr lang="en-ZA" dirty="0" smtClean="0"/>
              <a:t>support</a:t>
            </a:r>
          </a:p>
          <a:p>
            <a:pPr marL="914400" lvl="2" indent="0">
              <a:buNone/>
            </a:pPr>
            <a:endParaRPr lang="en-ZA" dirty="0" smtClean="0"/>
          </a:p>
          <a:p>
            <a:pPr marL="914400" lvl="2" indent="0">
              <a:buNone/>
            </a:pPr>
            <a:r>
              <a:rPr lang="en-ZA" dirty="0"/>
              <a:t>Quality of course design</a:t>
            </a:r>
          </a:p>
          <a:p>
            <a:pPr marL="914400" lvl="2" indent="0">
              <a:buNone/>
            </a:pPr>
            <a:endParaRPr lang="en-ZA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915816" y="4293096"/>
            <a:ext cx="0" cy="432048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913286" y="3356992"/>
            <a:ext cx="0" cy="432048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883460" y="2492896"/>
            <a:ext cx="0" cy="432048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56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078"/>
            <a:ext cx="8229600" cy="791972"/>
          </a:xfrm>
        </p:spPr>
        <p:txBody>
          <a:bodyPr/>
          <a:lstStyle/>
          <a:p>
            <a:r>
              <a:rPr lang="en-ZA" dirty="0" err="1" smtClean="0"/>
              <a:t>Salmon’S</a:t>
            </a:r>
            <a:r>
              <a:rPr lang="en-ZA" dirty="0" smtClean="0"/>
              <a:t> Five –Stage </a:t>
            </a:r>
            <a:r>
              <a:rPr lang="en-ZA" dirty="0"/>
              <a:t>M</a:t>
            </a:r>
            <a:r>
              <a:rPr lang="en-ZA" dirty="0" smtClean="0"/>
              <a:t>odel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24474"/>
            <a:ext cx="8229600" cy="381001"/>
          </a:xfrm>
        </p:spPr>
        <p:txBody>
          <a:bodyPr/>
          <a:lstStyle/>
          <a:p>
            <a:pPr marL="0" indent="0">
              <a:buNone/>
            </a:pPr>
            <a:r>
              <a:rPr lang="en-ZA" sz="1600" dirty="0" smtClean="0"/>
              <a:t>                                    </a:t>
            </a:r>
            <a:r>
              <a:rPr lang="en-ZA" sz="1600" b="1" dirty="0" smtClean="0"/>
              <a:t> </a:t>
            </a:r>
            <a:r>
              <a:rPr lang="en-ZA" sz="1600" b="1" dirty="0"/>
              <a:t>Learner Role</a:t>
            </a:r>
            <a:r>
              <a:rPr lang="en-ZA" sz="1600" dirty="0"/>
              <a:t>                                                   </a:t>
            </a:r>
            <a:r>
              <a:rPr lang="en-ZA" sz="1600" dirty="0" smtClean="0"/>
              <a:t>  </a:t>
            </a:r>
            <a:r>
              <a:rPr lang="en-ZA" sz="1600" b="1" dirty="0"/>
              <a:t>Facilitator role</a:t>
            </a:r>
            <a:r>
              <a:rPr lang="en-ZA" sz="1600" dirty="0"/>
              <a:t> </a:t>
            </a:r>
          </a:p>
          <a:p>
            <a:pPr marL="0" indent="0">
              <a:buNone/>
            </a:pPr>
            <a:endParaRPr lang="en-ZA" sz="1400" dirty="0" smtClean="0"/>
          </a:p>
          <a:p>
            <a:pPr marL="0" indent="0">
              <a:buNone/>
            </a:pPr>
            <a:r>
              <a:rPr lang="en-ZA" sz="1400" dirty="0" smtClean="0">
                <a:hlinkClick r:id="rId3"/>
              </a:rPr>
              <a:t>https</a:t>
            </a:r>
            <a:r>
              <a:rPr lang="en-ZA" sz="1400" dirty="0">
                <a:hlinkClick r:id="rId3"/>
              </a:rPr>
              <a:t>://</a:t>
            </a:r>
            <a:r>
              <a:rPr lang="en-ZA" sz="1400" dirty="0" smtClean="0">
                <a:hlinkClick r:id="rId3"/>
              </a:rPr>
              <a:t>youtu.be/4pKsZ6dVhlI</a:t>
            </a:r>
            <a:r>
              <a:rPr lang="en-ZA" sz="1400" dirty="0" smtClean="0"/>
              <a:t>? </a:t>
            </a:r>
            <a:endParaRPr lang="en-ZA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4133850" y="3181350"/>
            <a:ext cx="1085850" cy="552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ZA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 Exchange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24325" y="4848225"/>
            <a:ext cx="1085850" cy="552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Access &amp; Motivation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76700" y="1485900"/>
            <a:ext cx="1085850" cy="552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ZA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124325" y="4048125"/>
            <a:ext cx="1085850" cy="552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Online Socialisation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ZA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124325" y="2333625"/>
            <a:ext cx="1085850" cy="552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ZA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Knowledge Construction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448300" y="4800600"/>
            <a:ext cx="1971675" cy="59055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ZA" sz="1100" u="sng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Welcomer</a:t>
            </a:r>
            <a:r>
              <a:rPr lang="en-ZA" sz="11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ZA" sz="1100" u="sng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Supporter</a:t>
            </a:r>
            <a:endParaRPr lang="en-Z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00675" y="1504950"/>
            <a:ext cx="1885950" cy="5524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ZA" sz="11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Mentor &amp; </a:t>
            </a:r>
            <a:r>
              <a:rPr lang="en-ZA" sz="1100" u="sng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Enabler</a:t>
            </a:r>
            <a:endParaRPr lang="en-Z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467350" y="2343150"/>
            <a:ext cx="1952625" cy="5048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ZA" sz="1100" u="sng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Facilitator</a:t>
            </a:r>
            <a:endParaRPr lang="en-ZA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410200" y="3190875"/>
            <a:ext cx="2019300" cy="5429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ZA" sz="11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Task setter, </a:t>
            </a:r>
            <a:r>
              <a:rPr lang="en-ZA" sz="1100" u="sng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Teacher</a:t>
            </a:r>
            <a:r>
              <a:rPr lang="en-ZA" sz="11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ZA" sz="1100" u="sng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Tutor</a:t>
            </a:r>
            <a:endParaRPr lang="en-Z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48300" y="4057650"/>
            <a:ext cx="1971675" cy="54292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ZA" sz="11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Host, </a:t>
            </a:r>
            <a:r>
              <a:rPr lang="en-ZA" sz="1100" u="sng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Process Establisher</a:t>
            </a:r>
            <a:endParaRPr lang="en-Z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724025" y="1457325"/>
            <a:ext cx="2171700" cy="609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ZA" sz="1100" u="sng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Integration, External </a:t>
            </a:r>
            <a:r>
              <a:rPr lang="en-ZA" sz="11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links &amp; </a:t>
            </a:r>
            <a:r>
              <a:rPr lang="en-ZA" sz="1100" u="sng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Search</a:t>
            </a:r>
            <a:endParaRPr lang="en-Z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714500" y="2305050"/>
            <a:ext cx="2190750" cy="533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ZA" sz="11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Conferencing, </a:t>
            </a:r>
            <a:r>
              <a:rPr lang="en-ZA" sz="1100" u="sng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r>
              <a:rPr lang="en-ZA" sz="11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Interaction</a:t>
            </a:r>
            <a:endParaRPr lang="en-ZA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33550" y="3133725"/>
            <a:ext cx="2152650" cy="533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ZA" sz="11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Navigation, </a:t>
            </a:r>
            <a:r>
              <a:rPr lang="en-ZA" sz="1100" u="sng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Personalisation</a:t>
            </a:r>
            <a:r>
              <a:rPr lang="en-ZA" sz="11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ZA" sz="1100" u="sng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ZA" sz="1100" u="sng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ime</a:t>
            </a:r>
            <a:r>
              <a:rPr lang="en-ZA" sz="11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ZA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aving</a:t>
            </a:r>
            <a:endParaRPr lang="en-ZA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714500" y="4010025"/>
            <a:ext cx="2152650" cy="533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ZA" sz="11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Receiving &amp; </a:t>
            </a:r>
            <a:r>
              <a:rPr lang="en-ZA" sz="1100" u="sng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ZA" sz="1100" u="sng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ending</a:t>
            </a:r>
            <a:endParaRPr lang="en-ZA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762125" y="4867275"/>
            <a:ext cx="2152650" cy="533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ZA" sz="11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Passwords, Getting </a:t>
            </a:r>
            <a:r>
              <a:rPr lang="en-ZA" sz="1100" u="sng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endParaRPr lang="en-ZA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56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But Learning is a Purposeful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What will they learn?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Why should they learn it?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How will they learn?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How will I know they have learned?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582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 rtlCol="0" anchor="ctr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cap="none" dirty="0" smtClean="0">
                <a:latin typeface="Comic Sans MS" pitchFamily="66" charset="0"/>
                <a:ea typeface="+mj-ea"/>
              </a:rPr>
              <a:t/>
            </a:r>
            <a:br>
              <a:rPr lang="en-US" sz="3600" cap="none" dirty="0" smtClean="0">
                <a:latin typeface="Comic Sans MS" pitchFamily="66" charset="0"/>
                <a:ea typeface="+mj-ea"/>
              </a:rPr>
            </a:br>
            <a:endParaRPr lang="en-US" sz="3600" b="0" cap="none" dirty="0">
              <a:ea typeface="+mj-ea"/>
            </a:endParaRPr>
          </a:p>
        </p:txBody>
      </p:sp>
      <p:sp>
        <p:nvSpPr>
          <p:cNvPr id="38915" name="Text Placeholder 1"/>
          <p:cNvSpPr>
            <a:spLocks/>
          </p:cNvSpPr>
          <p:nvPr/>
        </p:nvSpPr>
        <p:spPr bwMode="auto">
          <a:xfrm>
            <a:off x="1071563" y="7308850"/>
            <a:ext cx="50180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9pPr>
          </a:lstStyle>
          <a:p>
            <a:pPr defTabSz="914400" eaLnBrk="1" hangingPunct="1">
              <a:buFontTx/>
              <a:buNone/>
            </a:pPr>
            <a:r>
              <a:rPr lang="en-GB" sz="3800" b="1">
                <a:solidFill>
                  <a:srgbClr val="002060"/>
                </a:solidFill>
              </a:rPr>
              <a:t>THANK YOU</a:t>
            </a:r>
          </a:p>
        </p:txBody>
      </p:sp>
      <p:sp>
        <p:nvSpPr>
          <p:cNvPr id="38916" name="Text Placeholder 1"/>
          <p:cNvSpPr>
            <a:spLocks/>
          </p:cNvSpPr>
          <p:nvPr/>
        </p:nvSpPr>
        <p:spPr bwMode="auto">
          <a:xfrm>
            <a:off x="1908175" y="5157788"/>
            <a:ext cx="30956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9pPr>
          </a:lstStyle>
          <a:p>
            <a:pPr defTabSz="914400" eaLnBrk="1" hangingPunct="1">
              <a:buFontTx/>
              <a:buNone/>
            </a:pPr>
            <a:r>
              <a:rPr lang="en-GB" sz="3800" b="1">
                <a:solidFill>
                  <a:srgbClr val="002060"/>
                </a:solidFill>
              </a:rPr>
              <a:t>THANK YOU</a:t>
            </a:r>
          </a:p>
        </p:txBody>
      </p:sp>
      <p:pic>
        <p:nvPicPr>
          <p:cNvPr id="38917" name="Picture 10" descr="Blue hil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685800"/>
            <a:ext cx="6524625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66594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E505D5-1431-4D67-9B80-DC6916A545C3}" type="slidenum">
              <a:rPr 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43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t" anchorCtr="0">
        <a:noAutofit/>
      </a:bodyPr>
      <a:lstStyle>
        <a:defPPr marL="0" marR="0" indent="0" algn="ctr" defTabSz="4572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000" b="0" i="1" u="none" strike="noStrike" kern="1200" cap="none" spc="0" normalizeH="0" baseline="0" noProof="0" dirty="0" smtClean="0">
            <a:ln>
              <a:noFill/>
            </a:ln>
            <a:solidFill>
              <a:srgbClr val="D4A73C"/>
            </a:solidFill>
            <a:effectLst/>
            <a:uLnTx/>
            <a:uFillTx/>
            <a:latin typeface="Myriad Pro"/>
            <a:ea typeface="+mj-ea"/>
            <a:cs typeface="Myriad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2013 Saide Powerpoint" ma:contentTypeID="0x010100999433F8AD8C374A9CA79B4F73BB63A90090B028BF5DEBA0439B14785C52136BE2" ma:contentTypeVersion="2" ma:contentTypeDescription="Saide PowerPoint Template" ma:contentTypeScope="" ma:versionID="ce0aeeafd1ce7dfe1b82429904676b2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6829C8-B0A8-44D9-B0E3-370045A11B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9B6AC3-8F26-495F-A9B2-2F5D0837AC8D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8A90F83-901F-440E-A9B6-8793C4E9D6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285</Words>
  <Application>Microsoft Office PowerPoint</Application>
  <PresentationFormat>On-screen Show (4:3)</PresentationFormat>
  <Paragraphs>77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Trebuchet MS</vt:lpstr>
      <vt:lpstr>Wingdings</vt:lpstr>
      <vt:lpstr>Office Theme</vt:lpstr>
      <vt:lpstr>Quality of OER/eLearning </vt:lpstr>
      <vt:lpstr>Increasing Offerings</vt:lpstr>
      <vt:lpstr>Quality is Contested</vt:lpstr>
      <vt:lpstr>Quality “ball on the hill”</vt:lpstr>
      <vt:lpstr> Broad Quality Aspects</vt:lpstr>
      <vt:lpstr>Salmon’S Five –Stage Model</vt:lpstr>
      <vt:lpstr>But Learning is a Purposeful Activity</vt:lpstr>
      <vt:lpstr>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ephraimm</dc:creator>
  <cp:lastModifiedBy>ephraimm</cp:lastModifiedBy>
  <cp:revision>17</cp:revision>
  <dcterms:created xsi:type="dcterms:W3CDTF">2015-12-01T14:34:25Z</dcterms:created>
  <dcterms:modified xsi:type="dcterms:W3CDTF">2015-12-02T05:52:38Z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0x010100999433F8AD8C374A9CA79B4F73BB63A90090B028BF5DEBA0439B14785C52136BE2</vt:lpwstr>
  </property>
  <property fmtid="{D5CDD505-2E9C-101B-9397-08002B2CF9AE}" pid="3" name="_dlc_DocIdItemGuid">
    <vt:lpwstr>75717e05-edee-4898-a203-5b1c8f66526c</vt:lpwstr>
  </property>
  <property fmtid="{D5CDD505-2E9C-101B-9397-08002B2CF9AE}" pid="4" name="_dlc_DocId">
    <vt:lpwstr>U5Y6T4CHQQ3E-5-7</vt:lpwstr>
  </property>
  <property fmtid="{D5CDD505-2E9C-101B-9397-08002B2CF9AE}" pid="5" name="_dlc_DocIdUrl">
    <vt:lpwstr>http://winserv4/administration/_layouts/DocIdRedir.aspx?ID=U5Y6T4CHQQ3E-5-7, U5Y6T4CHQQ3E-5-7</vt:lpwstr>
  </property>
</Properties>
</file>