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handoutMasterIdLst>
    <p:handoutMasterId r:id="rId14"/>
  </p:handoutMasterIdLst>
  <p:sldIdLst>
    <p:sldId id="256" r:id="rId2"/>
    <p:sldId id="273" r:id="rId3"/>
    <p:sldId id="258" r:id="rId4"/>
    <p:sldId id="257" r:id="rId5"/>
    <p:sldId id="276" r:id="rId6"/>
    <p:sldId id="272" r:id="rId7"/>
    <p:sldId id="270" r:id="rId8"/>
    <p:sldId id="274" r:id="rId9"/>
    <p:sldId id="277" r:id="rId10"/>
    <p:sldId id="278" r:id="rId11"/>
    <p:sldId id="271" r:id="rId12"/>
    <p:sldId id="263"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9" autoAdjust="0"/>
    <p:restoredTop sz="99661" autoAdjust="0"/>
  </p:normalViewPr>
  <p:slideViewPr>
    <p:cSldViewPr snapToGrid="0">
      <p:cViewPr varScale="1">
        <p:scale>
          <a:sx n="77" d="100"/>
          <a:sy n="77" d="100"/>
        </p:scale>
        <p:origin x="-240"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CA65A24B-20E5-47BE-89F5-F91B2E8C5C79}" type="datetimeFigureOut">
              <a:rPr lang="en-US" smtClean="0"/>
              <a:pPr/>
              <a:t>10/7/2015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C0880528-B9A6-4D2E-86FB-9BA2B616C00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7A4ABB-F8D6-4159-9970-1E8C2FB05390}" type="datetimeFigureOut">
              <a:rPr lang="en-US" smtClean="0"/>
              <a:pPr/>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A39CD-41DC-4C5D-92D1-0F6F2FBAF8A8}" type="slidenum">
              <a:rPr lang="en-US" smtClean="0"/>
              <a:pPr/>
              <a:t>‹#›</a:t>
            </a:fld>
            <a:endParaRPr lang="en-US"/>
          </a:p>
        </p:txBody>
      </p:sp>
    </p:spTree>
    <p:extLst>
      <p:ext uri="{BB962C8B-B14F-4D97-AF65-F5344CB8AC3E}">
        <p14:creationId xmlns:p14="http://schemas.microsoft.com/office/powerpoint/2010/main" xmlns="" val="2299362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7A4ABB-F8D6-4159-9970-1E8C2FB05390}" type="datetimeFigureOut">
              <a:rPr lang="en-US" smtClean="0"/>
              <a:pPr/>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A39CD-41DC-4C5D-92D1-0F6F2FBAF8A8}" type="slidenum">
              <a:rPr lang="en-US" smtClean="0"/>
              <a:pPr/>
              <a:t>‹#›</a:t>
            </a:fld>
            <a:endParaRPr lang="en-US"/>
          </a:p>
        </p:txBody>
      </p:sp>
    </p:spTree>
    <p:extLst>
      <p:ext uri="{BB962C8B-B14F-4D97-AF65-F5344CB8AC3E}">
        <p14:creationId xmlns:p14="http://schemas.microsoft.com/office/powerpoint/2010/main" xmlns="" val="3021991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7A4ABB-F8D6-4159-9970-1E8C2FB05390}" type="datetimeFigureOut">
              <a:rPr lang="en-US" smtClean="0"/>
              <a:pPr/>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A39CD-41DC-4C5D-92D1-0F6F2FBAF8A8}" type="slidenum">
              <a:rPr lang="en-US" smtClean="0"/>
              <a:pPr/>
              <a:t>‹#›</a:t>
            </a:fld>
            <a:endParaRPr lang="en-US"/>
          </a:p>
        </p:txBody>
      </p:sp>
    </p:spTree>
    <p:extLst>
      <p:ext uri="{BB962C8B-B14F-4D97-AF65-F5344CB8AC3E}">
        <p14:creationId xmlns:p14="http://schemas.microsoft.com/office/powerpoint/2010/main" xmlns="" val="2514747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7A4ABB-F8D6-4159-9970-1E8C2FB05390}" type="datetimeFigureOut">
              <a:rPr lang="en-US" smtClean="0"/>
              <a:pPr/>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A39CD-41DC-4C5D-92D1-0F6F2FBAF8A8}" type="slidenum">
              <a:rPr lang="en-US" smtClean="0"/>
              <a:pPr/>
              <a:t>‹#›</a:t>
            </a:fld>
            <a:endParaRPr lang="en-US"/>
          </a:p>
        </p:txBody>
      </p:sp>
    </p:spTree>
    <p:extLst>
      <p:ext uri="{BB962C8B-B14F-4D97-AF65-F5344CB8AC3E}">
        <p14:creationId xmlns:p14="http://schemas.microsoft.com/office/powerpoint/2010/main" xmlns="" val="1149109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7A4ABB-F8D6-4159-9970-1E8C2FB05390}" type="datetimeFigureOut">
              <a:rPr lang="en-US" smtClean="0"/>
              <a:pPr/>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A39CD-41DC-4C5D-92D1-0F6F2FBAF8A8}" type="slidenum">
              <a:rPr lang="en-US" smtClean="0"/>
              <a:pPr/>
              <a:t>‹#›</a:t>
            </a:fld>
            <a:endParaRPr lang="en-US"/>
          </a:p>
        </p:txBody>
      </p:sp>
    </p:spTree>
    <p:extLst>
      <p:ext uri="{BB962C8B-B14F-4D97-AF65-F5344CB8AC3E}">
        <p14:creationId xmlns:p14="http://schemas.microsoft.com/office/powerpoint/2010/main" xmlns="" val="2126868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7A4ABB-F8D6-4159-9970-1E8C2FB05390}" type="datetimeFigureOut">
              <a:rPr lang="en-US" smtClean="0"/>
              <a:pPr/>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DA39CD-41DC-4C5D-92D1-0F6F2FBAF8A8}" type="slidenum">
              <a:rPr lang="en-US" smtClean="0"/>
              <a:pPr/>
              <a:t>‹#›</a:t>
            </a:fld>
            <a:endParaRPr lang="en-US"/>
          </a:p>
        </p:txBody>
      </p:sp>
    </p:spTree>
    <p:extLst>
      <p:ext uri="{BB962C8B-B14F-4D97-AF65-F5344CB8AC3E}">
        <p14:creationId xmlns:p14="http://schemas.microsoft.com/office/powerpoint/2010/main" xmlns="" val="834359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7A4ABB-F8D6-4159-9970-1E8C2FB05390}" type="datetimeFigureOut">
              <a:rPr lang="en-US" smtClean="0"/>
              <a:pPr/>
              <a:t>10/7/2015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DA39CD-41DC-4C5D-92D1-0F6F2FBAF8A8}" type="slidenum">
              <a:rPr lang="en-US" smtClean="0"/>
              <a:pPr/>
              <a:t>‹#›</a:t>
            </a:fld>
            <a:endParaRPr lang="en-US"/>
          </a:p>
        </p:txBody>
      </p:sp>
    </p:spTree>
    <p:extLst>
      <p:ext uri="{BB962C8B-B14F-4D97-AF65-F5344CB8AC3E}">
        <p14:creationId xmlns:p14="http://schemas.microsoft.com/office/powerpoint/2010/main" xmlns="" val="605705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7A4ABB-F8D6-4159-9970-1E8C2FB05390}" type="datetimeFigureOut">
              <a:rPr lang="en-US" smtClean="0"/>
              <a:pPr/>
              <a:t>10/7/2015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DA39CD-41DC-4C5D-92D1-0F6F2FBAF8A8}" type="slidenum">
              <a:rPr lang="en-US" smtClean="0"/>
              <a:pPr/>
              <a:t>‹#›</a:t>
            </a:fld>
            <a:endParaRPr lang="en-US"/>
          </a:p>
        </p:txBody>
      </p:sp>
    </p:spTree>
    <p:extLst>
      <p:ext uri="{BB962C8B-B14F-4D97-AF65-F5344CB8AC3E}">
        <p14:creationId xmlns:p14="http://schemas.microsoft.com/office/powerpoint/2010/main" xmlns="" val="4017290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7A4ABB-F8D6-4159-9970-1E8C2FB05390}" type="datetimeFigureOut">
              <a:rPr lang="en-US" smtClean="0"/>
              <a:pPr/>
              <a:t>10/7/2015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DA39CD-41DC-4C5D-92D1-0F6F2FBAF8A8}" type="slidenum">
              <a:rPr lang="en-US" smtClean="0"/>
              <a:pPr/>
              <a:t>‹#›</a:t>
            </a:fld>
            <a:endParaRPr lang="en-US"/>
          </a:p>
        </p:txBody>
      </p:sp>
    </p:spTree>
    <p:extLst>
      <p:ext uri="{BB962C8B-B14F-4D97-AF65-F5344CB8AC3E}">
        <p14:creationId xmlns:p14="http://schemas.microsoft.com/office/powerpoint/2010/main" xmlns="" val="1777706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7A4ABB-F8D6-4159-9970-1E8C2FB05390}" type="datetimeFigureOut">
              <a:rPr lang="en-US" smtClean="0"/>
              <a:pPr/>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DA39CD-41DC-4C5D-92D1-0F6F2FBAF8A8}" type="slidenum">
              <a:rPr lang="en-US" smtClean="0"/>
              <a:pPr/>
              <a:t>‹#›</a:t>
            </a:fld>
            <a:endParaRPr lang="en-US"/>
          </a:p>
        </p:txBody>
      </p:sp>
    </p:spTree>
    <p:extLst>
      <p:ext uri="{BB962C8B-B14F-4D97-AF65-F5344CB8AC3E}">
        <p14:creationId xmlns:p14="http://schemas.microsoft.com/office/powerpoint/2010/main" xmlns="" val="4254359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7A4ABB-F8D6-4159-9970-1E8C2FB05390}" type="datetimeFigureOut">
              <a:rPr lang="en-US" smtClean="0"/>
              <a:pPr/>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DA39CD-41DC-4C5D-92D1-0F6F2FBAF8A8}" type="slidenum">
              <a:rPr lang="en-US" smtClean="0"/>
              <a:pPr/>
              <a:t>‹#›</a:t>
            </a:fld>
            <a:endParaRPr lang="en-US"/>
          </a:p>
        </p:txBody>
      </p:sp>
    </p:spTree>
    <p:extLst>
      <p:ext uri="{BB962C8B-B14F-4D97-AF65-F5344CB8AC3E}">
        <p14:creationId xmlns:p14="http://schemas.microsoft.com/office/powerpoint/2010/main" xmlns="" val="170056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7A4ABB-F8D6-4159-9970-1E8C2FB05390}" type="datetimeFigureOut">
              <a:rPr lang="en-US" smtClean="0"/>
              <a:pPr/>
              <a:t>10/7/2015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DA39CD-41DC-4C5D-92D1-0F6F2FBAF8A8}" type="slidenum">
              <a:rPr lang="en-US" smtClean="0"/>
              <a:pPr/>
              <a:t>‹#›</a:t>
            </a:fld>
            <a:endParaRPr lang="en-US"/>
          </a:p>
        </p:txBody>
      </p:sp>
    </p:spTree>
    <p:extLst>
      <p:ext uri="{BB962C8B-B14F-4D97-AF65-F5344CB8AC3E}">
        <p14:creationId xmlns:p14="http://schemas.microsoft.com/office/powerpoint/2010/main" xmlns="" val="6469009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ojolubodun@cmul.edu.n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4480" y="182880"/>
            <a:ext cx="9218494" cy="1316736"/>
          </a:xfrm>
        </p:spPr>
        <p:txBody>
          <a:bodyPr>
            <a:noAutofit/>
          </a:bodyPr>
          <a:lstStyle/>
          <a:p>
            <a:pPr>
              <a:lnSpc>
                <a:spcPct val="100000"/>
              </a:lnSpc>
            </a:pPr>
            <a:r>
              <a:rPr lang="en-US" sz="4400" b="1" dirty="0" smtClean="0">
                <a:latin typeface="+mn-lt"/>
              </a:rPr>
              <a:t>Social Media Adoption By Nigerian Universities-How Have They Fared?</a:t>
            </a:r>
            <a:endParaRPr lang="en-US" sz="4400" b="1" dirty="0">
              <a:latin typeface="+mn-lt"/>
            </a:endParaRPr>
          </a:p>
        </p:txBody>
      </p:sp>
      <p:sp>
        <p:nvSpPr>
          <p:cNvPr id="4" name="Rectangle 3"/>
          <p:cNvSpPr/>
          <p:nvPr/>
        </p:nvSpPr>
        <p:spPr>
          <a:xfrm>
            <a:off x="2415358" y="2535936"/>
            <a:ext cx="7825922" cy="1815882"/>
          </a:xfrm>
          <a:prstGeom prst="rect">
            <a:avLst/>
          </a:prstGeom>
        </p:spPr>
        <p:txBody>
          <a:bodyPr wrap="square">
            <a:spAutoFit/>
          </a:bodyPr>
          <a:lstStyle/>
          <a:p>
            <a:pPr algn="ctr"/>
            <a:r>
              <a:rPr lang="en-US" sz="2800" b="1" dirty="0" smtClean="0"/>
              <a:t>Olufemi Jeremiah Olubodun </a:t>
            </a:r>
            <a:r>
              <a:rPr lang="en-US" sz="4400" dirty="0" smtClean="0"/>
              <a:t/>
            </a:r>
            <a:br>
              <a:rPr lang="en-US" sz="4400" dirty="0" smtClean="0"/>
            </a:br>
            <a:r>
              <a:rPr lang="en-US" sz="2400" dirty="0" smtClean="0"/>
              <a:t>University of Lagos,</a:t>
            </a:r>
            <a:br>
              <a:rPr lang="en-US" sz="2400" dirty="0" smtClean="0"/>
            </a:br>
            <a:r>
              <a:rPr lang="en-US" sz="2400" dirty="0" smtClean="0"/>
              <a:t>Faculty of Dental Sciences,</a:t>
            </a:r>
            <a:br>
              <a:rPr lang="en-US" sz="2400" dirty="0" smtClean="0"/>
            </a:br>
            <a:r>
              <a:rPr lang="en-US" sz="2400" dirty="0" smtClean="0"/>
              <a:t>College of Medicine, </a:t>
            </a:r>
            <a:r>
              <a:rPr lang="en-US" sz="2400" dirty="0" err="1" smtClean="0"/>
              <a:t>Idi-Araba</a:t>
            </a:r>
            <a:r>
              <a:rPr lang="en-US" sz="2400" dirty="0" smtClean="0"/>
              <a:t>, Lagos.</a:t>
            </a:r>
          </a:p>
          <a:p>
            <a:pPr algn="ctr"/>
            <a:r>
              <a:rPr lang="en-US" sz="1200" b="1" dirty="0" smtClean="0">
                <a:hlinkClick r:id="rId2"/>
              </a:rPr>
              <a:t>ojolubodun@cmul.edu.ng</a:t>
            </a:r>
            <a:r>
              <a:rPr lang="en-US" sz="1200" b="1" dirty="0" smtClean="0"/>
              <a:t>; #</a:t>
            </a:r>
            <a:r>
              <a:rPr lang="en-US" sz="1200" b="1" dirty="0" err="1" smtClean="0"/>
              <a:t>ojolubodun</a:t>
            </a:r>
            <a:r>
              <a:rPr lang="en-US" sz="1200" b="1" dirty="0" smtClean="0"/>
              <a:t>; www.slideshare.net/ojolubodun</a:t>
            </a:r>
            <a:endParaRPr lang="en-US" sz="1200" b="1" dirty="0"/>
          </a:p>
        </p:txBody>
      </p:sp>
    </p:spTree>
    <p:extLst>
      <p:ext uri="{BB962C8B-B14F-4D97-AF65-F5344CB8AC3E}">
        <p14:creationId xmlns:p14="http://schemas.microsoft.com/office/powerpoint/2010/main" xmlns="" val="4007765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852616" y="457199"/>
          <a:ext cx="10058399" cy="6264802"/>
        </p:xfrm>
        <a:graphic>
          <a:graphicData uri="http://schemas.openxmlformats.org/drawingml/2006/table">
            <a:tbl>
              <a:tblPr/>
              <a:tblGrid>
                <a:gridCol w="586110"/>
                <a:gridCol w="2076593"/>
                <a:gridCol w="1618630"/>
                <a:gridCol w="1486281"/>
                <a:gridCol w="1435863"/>
                <a:gridCol w="1423259"/>
                <a:gridCol w="1431663"/>
              </a:tblGrid>
              <a:tr h="701483">
                <a:tc>
                  <a:txBody>
                    <a:bodyPr/>
                    <a:lstStyle/>
                    <a:p>
                      <a:pPr marL="0" marR="0" algn="just">
                        <a:lnSpc>
                          <a:spcPct val="115000"/>
                        </a:lnSpc>
                        <a:spcBef>
                          <a:spcPts val="0"/>
                        </a:spcBef>
                        <a:spcAft>
                          <a:spcPts val="0"/>
                        </a:spcAft>
                      </a:pPr>
                      <a:r>
                        <a:rPr lang="en-US" sz="1400" b="1" dirty="0">
                          <a:latin typeface="Calibri"/>
                          <a:ea typeface="Calibri"/>
                          <a:cs typeface="Times New Roman"/>
                        </a:rPr>
                        <a:t>S/N</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Social Media Type</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University of Cape Town, South Africa</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Cardiff Metropolitan University</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Manchester University UK</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smtClean="0">
                          <a:latin typeface="+mn-lt"/>
                          <a:ea typeface="Calibri"/>
                          <a:cs typeface="Times New Roman"/>
                        </a:rPr>
                        <a:t> Massachusetts Institute of Technology (MIT)</a:t>
                      </a:r>
                      <a:endParaRPr lang="en-US" sz="1400" b="1" dirty="0">
                        <a:latin typeface="+mn-lt"/>
                        <a:ea typeface="Calibri"/>
                        <a:cs typeface="Times New Roman"/>
                      </a:endParaRP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a:latin typeface="Calibri"/>
                          <a:ea typeface="Calibri"/>
                          <a:cs typeface="Times New Roman"/>
                        </a:rPr>
                        <a:t>New York University, USA.</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5821">
                <a:tc>
                  <a:txBody>
                    <a:bodyPr/>
                    <a:lstStyle/>
                    <a:p>
                      <a:pPr marL="0" marR="0" algn="just">
                        <a:lnSpc>
                          <a:spcPct val="115000"/>
                        </a:lnSpc>
                        <a:spcBef>
                          <a:spcPts val="0"/>
                        </a:spcBef>
                        <a:spcAft>
                          <a:spcPts val="0"/>
                        </a:spcAft>
                      </a:pPr>
                      <a:r>
                        <a:rPr lang="en-US" sz="900">
                          <a:latin typeface="Calibri"/>
                          <a:ea typeface="Calibri"/>
                          <a:cs typeface="Times New Roman"/>
                        </a:rPr>
                        <a:t>1</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Facebook</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200" b="1">
                          <a:latin typeface="Calibri"/>
                          <a:ea typeface="Calibri"/>
                          <a:cs typeface="Times New Roman"/>
                        </a:rPr>
                        <a:t>96, 643Likes’ 20,197 Visits; 4.4 of 5 Stars from 448 reviews</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200" b="1">
                          <a:latin typeface="Calibri"/>
                          <a:ea typeface="Calibri"/>
                          <a:cs typeface="Times New Roman"/>
                        </a:rPr>
                        <a:t>21,506 Likes, Posting Daily, 4,943 Visits, 4.2of 5 Stars, reviewed by 297.</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95,535 Likes, 44,117 Visits, 4.7 of 5stars from 448 reviews</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712,005Likes</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484, 956 Likes; 170, 107 Visits; 4.5og 4Stars; </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5821">
                <a:tc>
                  <a:txBody>
                    <a:bodyPr/>
                    <a:lstStyle/>
                    <a:p>
                      <a:pPr marL="0" marR="0" algn="just">
                        <a:lnSpc>
                          <a:spcPct val="115000"/>
                        </a:lnSpc>
                        <a:spcBef>
                          <a:spcPts val="0"/>
                        </a:spcBef>
                        <a:spcAft>
                          <a:spcPts val="0"/>
                        </a:spcAft>
                      </a:pPr>
                      <a:r>
                        <a:rPr lang="en-US" sz="900">
                          <a:latin typeface="Calibri"/>
                          <a:ea typeface="Calibri"/>
                          <a:cs typeface="Times New Roman"/>
                        </a:rPr>
                        <a:t>2</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Twitter</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200" b="1">
                          <a:latin typeface="Calibri"/>
                          <a:ea typeface="Calibri"/>
                          <a:cs typeface="Times New Roman"/>
                        </a:rPr>
                        <a:t>5,942 Tweets, 1352 FG; 15.5 FWs; 262Fav, 8Lists Joined April 2012.</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200" b="1">
                          <a:latin typeface="Calibri"/>
                          <a:ea typeface="Calibri"/>
                          <a:cs typeface="Times New Roman"/>
                        </a:rPr>
                        <a:t>3,236Tweets, 723 FG, 13.2K FWs; 1532Fav’ 8Lists</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2,179 Tweets; 533FG; 14k FWs, 477Fav</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400" b="1" dirty="0">
                          <a:latin typeface="Calibri"/>
                          <a:ea typeface="Calibri"/>
                          <a:cs typeface="Times New Roman"/>
                        </a:rPr>
                        <a:t>8,970 Tweets, 426FG; 239kFWs; 290 </a:t>
                      </a:r>
                      <a:r>
                        <a:rPr lang="en-US" sz="1400" b="1" dirty="0" err="1">
                          <a:latin typeface="Calibri"/>
                          <a:ea typeface="Calibri"/>
                          <a:cs typeface="Times New Roman"/>
                        </a:rPr>
                        <a:t>Fav</a:t>
                      </a:r>
                      <a:r>
                        <a:rPr lang="en-US" sz="1400" b="1" dirty="0">
                          <a:latin typeface="Calibri"/>
                          <a:ea typeface="Calibri"/>
                          <a:cs typeface="Times New Roman"/>
                        </a:rPr>
                        <a:t>; 9Lists. Tweet daily.</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5, 703 Tweets; 1,012FG; 58.6kFWs, 1218Fav; 20Lists Joined April 2009</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2911">
                <a:tc>
                  <a:txBody>
                    <a:bodyPr/>
                    <a:lstStyle/>
                    <a:p>
                      <a:pPr marL="0" marR="0" algn="just">
                        <a:lnSpc>
                          <a:spcPct val="115000"/>
                        </a:lnSpc>
                        <a:spcBef>
                          <a:spcPts val="0"/>
                        </a:spcBef>
                        <a:spcAft>
                          <a:spcPts val="0"/>
                        </a:spcAft>
                      </a:pPr>
                      <a:r>
                        <a:rPr lang="en-US" sz="900">
                          <a:latin typeface="Calibri"/>
                          <a:ea typeface="Calibri"/>
                          <a:cs typeface="Times New Roman"/>
                        </a:rPr>
                        <a:t>3</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G+</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200" b="1">
                          <a:latin typeface="Calibri"/>
                          <a:ea typeface="Calibri"/>
                          <a:cs typeface="Times New Roman"/>
                        </a:rPr>
                        <a:t>Nil</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200" b="1">
                          <a:latin typeface="Calibri"/>
                          <a:ea typeface="Calibri"/>
                          <a:cs typeface="Times New Roman"/>
                        </a:rPr>
                        <a:t>4,042 FWs; 15,124 Views</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22, 298 FWs; 25,284,731 Views</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1400" b="1">
                        <a:latin typeface="Calibri"/>
                        <a:ea typeface="Calibri"/>
                        <a:cs typeface="Times New Roman"/>
                      </a:endParaRP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1400" b="1">
                        <a:latin typeface="Calibri"/>
                        <a:ea typeface="Calibri"/>
                        <a:cs typeface="Times New Roman"/>
                      </a:endParaRP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2911">
                <a:tc>
                  <a:txBody>
                    <a:bodyPr/>
                    <a:lstStyle/>
                    <a:p>
                      <a:pPr marL="0" marR="0" algn="just">
                        <a:lnSpc>
                          <a:spcPct val="115000"/>
                        </a:lnSpc>
                        <a:spcBef>
                          <a:spcPts val="0"/>
                        </a:spcBef>
                        <a:spcAft>
                          <a:spcPts val="0"/>
                        </a:spcAft>
                      </a:pPr>
                      <a:r>
                        <a:rPr lang="en-US" sz="900">
                          <a:latin typeface="Calibri"/>
                          <a:ea typeface="Calibri"/>
                          <a:cs typeface="Times New Roman"/>
                        </a:rPr>
                        <a:t>4</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LinkedIn</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200" b="1">
                          <a:latin typeface="Calibri"/>
                          <a:ea typeface="Calibri"/>
                          <a:cs typeface="Times New Roman"/>
                        </a:rPr>
                        <a:t>1</a:t>
                      </a:r>
                      <a:r>
                        <a:rPr lang="en-US" sz="1200" b="1" baseline="30000">
                          <a:latin typeface="Calibri"/>
                          <a:ea typeface="Calibri"/>
                          <a:cs typeface="Times New Roman"/>
                        </a:rPr>
                        <a:t>st</a:t>
                      </a:r>
                      <a:r>
                        <a:rPr lang="en-US" sz="1200" b="1">
                          <a:latin typeface="Calibri"/>
                          <a:ea typeface="Calibri"/>
                          <a:cs typeface="Times New Roman"/>
                        </a:rPr>
                        <a:t> Degree connect 24;</a:t>
                      </a:r>
                    </a:p>
                    <a:p>
                      <a:pPr marL="0" marR="0" algn="just">
                        <a:lnSpc>
                          <a:spcPct val="115000"/>
                        </a:lnSpc>
                        <a:spcBef>
                          <a:spcPts val="0"/>
                        </a:spcBef>
                        <a:spcAft>
                          <a:spcPts val="0"/>
                        </a:spcAft>
                      </a:pPr>
                      <a:r>
                        <a:rPr lang="en-US" sz="1200" b="1">
                          <a:latin typeface="Calibri"/>
                          <a:ea typeface="Calibri"/>
                          <a:cs typeface="Times New Roman"/>
                        </a:rPr>
                        <a:t>2</a:t>
                      </a:r>
                      <a:r>
                        <a:rPr lang="en-US" sz="1200" b="1" baseline="30000">
                          <a:latin typeface="Calibri"/>
                          <a:ea typeface="Calibri"/>
                          <a:cs typeface="Times New Roman"/>
                        </a:rPr>
                        <a:t>nd</a:t>
                      </a:r>
                      <a:r>
                        <a:rPr lang="en-US" sz="1200" b="1">
                          <a:latin typeface="Calibri"/>
                          <a:ea typeface="Calibri"/>
                          <a:cs typeface="Times New Roman"/>
                        </a:rPr>
                        <a:t> degree connect 2770</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200" b="1">
                          <a:latin typeface="Calibri"/>
                          <a:ea typeface="Calibri"/>
                          <a:cs typeface="Times New Roman"/>
                        </a:rPr>
                        <a:t>Not examined</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1400" b="1">
                        <a:latin typeface="Calibri"/>
                        <a:ea typeface="Calibri"/>
                        <a:cs typeface="Times New Roman"/>
                      </a:endParaRP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Nil</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61,474 FWs</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8005">
                <a:tc>
                  <a:txBody>
                    <a:bodyPr/>
                    <a:lstStyle/>
                    <a:p>
                      <a:pPr marL="0" marR="0" algn="just">
                        <a:lnSpc>
                          <a:spcPct val="115000"/>
                        </a:lnSpc>
                        <a:spcBef>
                          <a:spcPts val="0"/>
                        </a:spcBef>
                        <a:spcAft>
                          <a:spcPts val="0"/>
                        </a:spcAft>
                      </a:pPr>
                      <a:r>
                        <a:rPr lang="en-US" sz="900">
                          <a:latin typeface="Calibri"/>
                          <a:ea typeface="Calibri"/>
                          <a:cs typeface="Times New Roman"/>
                        </a:rPr>
                        <a:t>5</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YouTube</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200" b="1">
                          <a:latin typeface="Calibri"/>
                          <a:ea typeface="Calibri"/>
                          <a:cs typeface="Times New Roman"/>
                        </a:rPr>
                        <a:t>634307</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200" b="1">
                          <a:latin typeface="Calibri"/>
                          <a:ea typeface="Calibri"/>
                          <a:cs typeface="Times New Roman"/>
                        </a:rPr>
                        <a:t>371 Subscribers; 64, 330 views-Joined 30/04/2012</a:t>
                      </a:r>
                    </a:p>
                    <a:p>
                      <a:pPr marL="0" marR="0" algn="just">
                        <a:lnSpc>
                          <a:spcPct val="115000"/>
                        </a:lnSpc>
                        <a:spcBef>
                          <a:spcPts val="0"/>
                        </a:spcBef>
                        <a:spcAft>
                          <a:spcPts val="0"/>
                        </a:spcAft>
                      </a:pPr>
                      <a:r>
                        <a:rPr lang="en-US" sz="1200" b="1">
                          <a:latin typeface="Calibri"/>
                          <a:ea typeface="Calibri"/>
                          <a:cs typeface="Times New Roman"/>
                        </a:rPr>
                        <a:t>Other Social media: iTunes, Flickr,Instagram etc.</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6487 Subscribers</a:t>
                      </a:r>
                    </a:p>
                    <a:p>
                      <a:pPr marL="0" marR="0" algn="just">
                        <a:lnSpc>
                          <a:spcPct val="115000"/>
                        </a:lnSpc>
                        <a:spcBef>
                          <a:spcPts val="0"/>
                        </a:spcBef>
                        <a:spcAft>
                          <a:spcPts val="0"/>
                        </a:spcAft>
                      </a:pPr>
                      <a:r>
                        <a:rPr lang="en-US" sz="1400" b="1">
                          <a:latin typeface="Calibri"/>
                          <a:ea typeface="Calibri"/>
                          <a:cs typeface="Times New Roman"/>
                        </a:rPr>
                        <a:t>Other Social media:Instagram</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102,195 Subscribers; 28,228 Views, Joined 14/01/2009.</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a:latin typeface="Calibri"/>
                          <a:ea typeface="Calibri"/>
                          <a:cs typeface="Times New Roman"/>
                        </a:rPr>
                        <a:t>484,956 Likes, 170,107 Visits; 4.5 of 5 Stars</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498">
                <a:tc>
                  <a:txBody>
                    <a:bodyPr/>
                    <a:lstStyle/>
                    <a:p>
                      <a:pPr marL="0" marR="0" algn="just">
                        <a:lnSpc>
                          <a:spcPct val="115000"/>
                        </a:lnSpc>
                        <a:spcBef>
                          <a:spcPts val="0"/>
                        </a:spcBef>
                        <a:spcAft>
                          <a:spcPts val="0"/>
                        </a:spcAft>
                      </a:pPr>
                      <a:r>
                        <a:rPr lang="en-US" sz="900">
                          <a:latin typeface="Calibri"/>
                          <a:ea typeface="Calibri"/>
                          <a:cs typeface="Times New Roman"/>
                        </a:rPr>
                        <a:t>6</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a:latin typeface="Calibri"/>
                          <a:ea typeface="Calibri"/>
                          <a:cs typeface="Times New Roman"/>
                        </a:rPr>
                        <a:t>RSS Feed</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1200" b="1" dirty="0">
                        <a:latin typeface="Calibri"/>
                        <a:ea typeface="Calibri"/>
                        <a:cs typeface="Times New Roman"/>
                      </a:endParaRP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200" b="1" dirty="0">
                          <a:latin typeface="Calibri"/>
                          <a:ea typeface="Calibri"/>
                          <a:cs typeface="Times New Roman"/>
                        </a:rPr>
                        <a:t>Nil</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1400" b="1" dirty="0">
                        <a:latin typeface="Calibri"/>
                        <a:ea typeface="Calibri"/>
                        <a:cs typeface="Times New Roman"/>
                      </a:endParaRP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1400" b="1" dirty="0">
                        <a:latin typeface="Calibri"/>
                        <a:ea typeface="Calibri"/>
                        <a:cs typeface="Times New Roman"/>
                      </a:endParaRP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1400" b="1" dirty="0">
                        <a:latin typeface="Calibri"/>
                        <a:ea typeface="Calibri"/>
                        <a:cs typeface="Times New Roman"/>
                      </a:endParaRP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2657367" y="43934"/>
            <a:ext cx="6877268"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SOCIAL MEDIA STATUS OF SOME SELECTED UNIVERSITIES OF</a:t>
            </a:r>
            <a:r>
              <a:rPr kumimoji="0" lang="en-US" b="1" i="0" u="none" strike="noStrike" cap="none" normalizeH="0" dirty="0" smtClean="0">
                <a:ln>
                  <a:noFill/>
                </a:ln>
                <a:solidFill>
                  <a:schemeClr val="tx1"/>
                </a:solidFill>
                <a:effectLst/>
                <a:latin typeface="Calibri" pitchFamily="34" charset="0"/>
                <a:ea typeface="Calibri" pitchFamily="34" charset="0"/>
                <a:cs typeface="Times New Roman" pitchFamily="18" charset="0"/>
              </a:rPr>
              <a:t> INTEREST</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64993" y="329184"/>
            <a:ext cx="5705856" cy="388696"/>
          </a:xfrm>
          <a:prstGeom prst="rect">
            <a:avLst/>
          </a:prstGeom>
        </p:spPr>
        <p:txBody>
          <a:bodyPr wrap="square">
            <a:spAutoFit/>
          </a:bodyPr>
          <a:lstStyle/>
          <a:p>
            <a:pPr algn="ctr">
              <a:lnSpc>
                <a:spcPct val="107000"/>
              </a:lnSpc>
            </a:pPr>
            <a:r>
              <a:rPr lang="en-US" b="1" dirty="0" smtClean="0">
                <a:ea typeface="Calibri"/>
                <a:cs typeface="Times New Roman"/>
              </a:rPr>
              <a:t>INFERENCES RESULTING FROM WEB SCRUTINY</a:t>
            </a:r>
            <a:endParaRPr lang="en-US" b="1" dirty="0">
              <a:ea typeface="Calibri"/>
              <a:cs typeface="Times New Roman"/>
            </a:endParaRPr>
          </a:p>
        </p:txBody>
      </p:sp>
      <p:sp>
        <p:nvSpPr>
          <p:cNvPr id="3" name="Rectangle 2"/>
          <p:cNvSpPr/>
          <p:nvPr/>
        </p:nvSpPr>
        <p:spPr>
          <a:xfrm>
            <a:off x="1645920" y="1048512"/>
            <a:ext cx="8461247" cy="4115037"/>
          </a:xfrm>
          <a:prstGeom prst="rect">
            <a:avLst/>
          </a:prstGeom>
        </p:spPr>
        <p:txBody>
          <a:bodyPr wrap="square">
            <a:spAutoFit/>
          </a:bodyPr>
          <a:lstStyle/>
          <a:p>
            <a:pPr marL="342900" indent="-342900">
              <a:lnSpc>
                <a:spcPct val="150000"/>
              </a:lnSpc>
              <a:buFont typeface="+mj-lt"/>
              <a:buAutoNum type="arabicPeriod"/>
            </a:pPr>
            <a:r>
              <a:rPr lang="en-US" dirty="0" smtClean="0">
                <a:ea typeface="Calibri"/>
                <a:cs typeface="Times New Roman"/>
              </a:rPr>
              <a:t>Nigerian Universities are not social-Websites are not active and do not provide spaces for collaboration among academics within and outside the universities</a:t>
            </a:r>
          </a:p>
          <a:p>
            <a:pPr marL="342900" indent="-342900">
              <a:lnSpc>
                <a:spcPct val="150000"/>
              </a:lnSpc>
              <a:buFont typeface="+mj-lt"/>
              <a:buAutoNum type="arabicPeriod"/>
            </a:pPr>
            <a:r>
              <a:rPr lang="en-US" dirty="0" smtClean="0">
                <a:ea typeface="Calibri"/>
                <a:cs typeface="Times New Roman"/>
              </a:rPr>
              <a:t>Scrutiny of social media sites even some websites return with the following results: Account suspended, web not available, or web not responding etc.</a:t>
            </a:r>
          </a:p>
          <a:p>
            <a:pPr marL="342900" indent="-342900">
              <a:lnSpc>
                <a:spcPct val="150000"/>
              </a:lnSpc>
              <a:buFont typeface="+mj-lt"/>
              <a:buAutoNum type="arabicPeriod"/>
            </a:pPr>
            <a:r>
              <a:rPr lang="en-US" dirty="0" smtClean="0">
                <a:ea typeface="Calibri"/>
                <a:cs typeface="Times New Roman"/>
              </a:rPr>
              <a:t>Elsewhere in the outside world universities use social media for fostering connection among present, past and prospective students, strengthening interaction among students, promote life within campus, engaged for academic works, marketing , BLOGS are used to keep record of students’ activities (e.g. volunteering) as a portfolio for future advantage in seeking employment etc.  </a:t>
            </a:r>
          </a:p>
          <a:p>
            <a:pPr marL="342900" indent="-342900">
              <a:lnSpc>
                <a:spcPct val="107000"/>
              </a:lnSpc>
              <a:buFont typeface="+mj-lt"/>
              <a:buAutoNum type="arabicPeriod"/>
            </a:pPr>
            <a:endParaRPr lang="en-US" b="1" dirty="0">
              <a:ea typeface="Calibri"/>
              <a:cs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541845"/>
          </a:xfrm>
        </p:spPr>
        <p:txBody>
          <a:bodyPr>
            <a:normAutofit/>
          </a:bodyPr>
          <a:lstStyle/>
          <a:p>
            <a:r>
              <a:rPr lang="en-US" sz="3200" dirty="0" smtClean="0"/>
              <a:t>CONCLUSION</a:t>
            </a:r>
            <a:endParaRPr lang="en-US" sz="3200" dirty="0"/>
          </a:p>
        </p:txBody>
      </p:sp>
      <p:sp>
        <p:nvSpPr>
          <p:cNvPr id="3" name="Subtitle 2"/>
          <p:cNvSpPr>
            <a:spLocks noGrp="1"/>
          </p:cNvSpPr>
          <p:nvPr>
            <p:ph type="subTitle" idx="1"/>
          </p:nvPr>
        </p:nvSpPr>
        <p:spPr>
          <a:xfrm>
            <a:off x="1524000" y="2121408"/>
            <a:ext cx="9144000" cy="3136392"/>
          </a:xfrm>
        </p:spPr>
        <p:txBody>
          <a:bodyPr>
            <a:normAutofit fontScale="92500"/>
          </a:bodyPr>
          <a:lstStyle/>
          <a:p>
            <a:pPr algn="l">
              <a:lnSpc>
                <a:spcPct val="150000"/>
              </a:lnSpc>
            </a:pPr>
            <a:r>
              <a:rPr lang="en-US" dirty="0" smtClean="0"/>
              <a:t>Nigerian Universities need to do better by interacting with the outside world of academics i.e. provide platform for students, staff and educators outside the University system to interact, share and collaborate with their counterparts on both individual and University wide basis taking advantages of social media with greater accessibility advantage.</a:t>
            </a:r>
          </a:p>
        </p:txBody>
      </p:sp>
    </p:spTree>
    <p:extLst>
      <p:ext uri="{BB962C8B-B14F-4D97-AF65-F5344CB8AC3E}">
        <p14:creationId xmlns:p14="http://schemas.microsoft.com/office/powerpoint/2010/main" xmlns="" val="2355845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29185"/>
            <a:ext cx="9144000" cy="633983"/>
          </a:xfrm>
        </p:spPr>
        <p:txBody>
          <a:bodyPr>
            <a:normAutofit/>
          </a:bodyPr>
          <a:lstStyle/>
          <a:p>
            <a:r>
              <a:rPr lang="en-US" sz="3200" b="1" dirty="0" smtClean="0"/>
              <a:t>OBJECTIVES</a:t>
            </a:r>
            <a:endParaRPr lang="en-US" sz="3200" b="1" dirty="0"/>
          </a:p>
        </p:txBody>
      </p:sp>
      <p:sp>
        <p:nvSpPr>
          <p:cNvPr id="3" name="Subtitle 2"/>
          <p:cNvSpPr>
            <a:spLocks noGrp="1"/>
          </p:cNvSpPr>
          <p:nvPr>
            <p:ph type="subTitle" idx="1"/>
          </p:nvPr>
        </p:nvSpPr>
        <p:spPr>
          <a:xfrm>
            <a:off x="1524000" y="1682496"/>
            <a:ext cx="9144000" cy="3575304"/>
          </a:xfrm>
        </p:spPr>
        <p:txBody>
          <a:bodyPr>
            <a:normAutofit/>
          </a:bodyPr>
          <a:lstStyle/>
          <a:p>
            <a:pPr marL="457200" indent="-457200" algn="l">
              <a:buFont typeface="+mj-lt"/>
              <a:buAutoNum type="arabicPeriod"/>
            </a:pPr>
            <a:r>
              <a:rPr lang="en-US" dirty="0" smtClean="0"/>
              <a:t>To identify types of social media and their uses generally.</a:t>
            </a:r>
          </a:p>
          <a:p>
            <a:pPr marL="457200" indent="-457200" algn="l">
              <a:buFont typeface="+mj-lt"/>
              <a:buAutoNum type="arabicPeriod"/>
            </a:pPr>
            <a:r>
              <a:rPr lang="en-US" dirty="0" smtClean="0"/>
              <a:t>To identify types of social media and uses in higher education institutions.</a:t>
            </a:r>
          </a:p>
          <a:p>
            <a:pPr marL="457200" indent="-457200" algn="l">
              <a:buFont typeface="+mj-lt"/>
              <a:buAutoNum type="arabicPeriod"/>
            </a:pPr>
            <a:r>
              <a:rPr lang="en-US" dirty="0" smtClean="0"/>
              <a:t>To identify types of social media used by Nigerian Universities.</a:t>
            </a:r>
          </a:p>
          <a:p>
            <a:pPr marL="457200" indent="-457200" algn="l">
              <a:buFont typeface="+mj-lt"/>
              <a:buAutoNum type="arabicPeriod"/>
            </a:pPr>
            <a:r>
              <a:rPr lang="en-US" dirty="0" smtClean="0"/>
              <a:t>To ignite debate on the setback caused for not adequately using social media by Nigerian Universities.</a:t>
            </a:r>
          </a:p>
          <a:p>
            <a:pPr marL="457200" indent="-457200" algn="l">
              <a:buFont typeface="+mj-lt"/>
              <a:buAutoNum type="arabicPeriod"/>
            </a:pPr>
            <a:r>
              <a:rPr lang="en-US" dirty="0" smtClean="0"/>
              <a:t>To discuss the prospects of using social media by Nigerian Universities.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168" y="914400"/>
            <a:ext cx="9829546" cy="721995"/>
          </a:xfrm>
        </p:spPr>
        <p:txBody>
          <a:bodyPr>
            <a:normAutofit fontScale="90000"/>
          </a:bodyPr>
          <a:lstStyle/>
          <a:p>
            <a:pPr algn="ctr"/>
            <a:r>
              <a:rPr lang="en-US" sz="4000" b="1" dirty="0" smtClean="0"/>
              <a:t>How Many Universities do we have in Nigeria?</a:t>
            </a:r>
            <a:endParaRPr lang="en-US" sz="4000" b="1" dirty="0"/>
          </a:p>
        </p:txBody>
      </p:sp>
      <p:sp>
        <p:nvSpPr>
          <p:cNvPr id="3" name="Text Placeholder 2"/>
          <p:cNvSpPr>
            <a:spLocks noGrp="1"/>
          </p:cNvSpPr>
          <p:nvPr>
            <p:ph type="body" idx="1"/>
          </p:nvPr>
        </p:nvSpPr>
        <p:spPr>
          <a:xfrm>
            <a:off x="1174877" y="2176272"/>
            <a:ext cx="8613648" cy="1801751"/>
          </a:xfrm>
        </p:spPr>
        <p:txBody>
          <a:bodyPr>
            <a:noAutofit/>
          </a:bodyPr>
          <a:lstStyle/>
          <a:p>
            <a:r>
              <a:rPr lang="en-US" sz="2000" b="1" u="sng" dirty="0" smtClean="0">
                <a:solidFill>
                  <a:schemeClr val="tx1"/>
                </a:solidFill>
              </a:rPr>
              <a:t>Broadly Nigerian Universities are:</a:t>
            </a:r>
          </a:p>
          <a:p>
            <a:r>
              <a:rPr lang="en-US" sz="2000" b="1" dirty="0" smtClean="0">
                <a:solidFill>
                  <a:schemeClr val="tx1"/>
                </a:solidFill>
              </a:rPr>
              <a:t>Federal – </a:t>
            </a:r>
            <a:r>
              <a:rPr lang="en-US" sz="2000" b="1" dirty="0" err="1" smtClean="0">
                <a:solidFill>
                  <a:schemeClr val="tx1"/>
                </a:solidFill>
              </a:rPr>
              <a:t>Fourty</a:t>
            </a:r>
            <a:r>
              <a:rPr lang="en-US" sz="2000" b="1" dirty="0" smtClean="0">
                <a:solidFill>
                  <a:schemeClr val="tx1"/>
                </a:solidFill>
              </a:rPr>
              <a:t> one (41)</a:t>
            </a:r>
          </a:p>
          <a:p>
            <a:r>
              <a:rPr lang="en-US" sz="2000" b="1" dirty="0" smtClean="0">
                <a:solidFill>
                  <a:schemeClr val="tx1"/>
                </a:solidFill>
              </a:rPr>
              <a:t>State -  Twenty five (25)</a:t>
            </a:r>
          </a:p>
          <a:p>
            <a:r>
              <a:rPr lang="en-US" sz="2000" b="1" dirty="0" smtClean="0">
                <a:solidFill>
                  <a:schemeClr val="tx1"/>
                </a:solidFill>
              </a:rPr>
              <a:t>Private – Sixty one (61)</a:t>
            </a:r>
          </a:p>
          <a:p>
            <a:r>
              <a:rPr lang="en-US" sz="1200" b="1" dirty="0" smtClean="0">
                <a:solidFill>
                  <a:schemeClr val="tx1"/>
                </a:solidFill>
              </a:rPr>
              <a:t>Source: NUC.edu.ng</a:t>
            </a:r>
            <a:endParaRPr lang="en-US" sz="1200" b="1" dirty="0">
              <a:solidFill>
                <a:schemeClr val="tx1"/>
              </a:solidFill>
            </a:endParaRPr>
          </a:p>
        </p:txBody>
      </p:sp>
      <p:sp>
        <p:nvSpPr>
          <p:cNvPr id="4" name="Rectangle 3"/>
          <p:cNvSpPr/>
          <p:nvPr/>
        </p:nvSpPr>
        <p:spPr>
          <a:xfrm>
            <a:off x="566928" y="3978023"/>
            <a:ext cx="7924800" cy="830997"/>
          </a:xfrm>
          <a:prstGeom prst="rect">
            <a:avLst/>
          </a:prstGeom>
        </p:spPr>
        <p:txBody>
          <a:bodyPr wrap="square">
            <a:spAutoFit/>
          </a:bodyPr>
          <a:lstStyle/>
          <a:p>
            <a:endParaRPr lang="en-US" sz="2400" dirty="0" smtClean="0"/>
          </a:p>
          <a:p>
            <a:endParaRPr lang="en-US" sz="2400" dirty="0"/>
          </a:p>
        </p:txBody>
      </p:sp>
    </p:spTree>
    <p:extLst>
      <p:ext uri="{BB962C8B-B14F-4D97-AF65-F5344CB8AC3E}">
        <p14:creationId xmlns:p14="http://schemas.microsoft.com/office/powerpoint/2010/main" xmlns="" val="2174602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2064" y="0"/>
            <a:ext cx="10369296" cy="987552"/>
          </a:xfrm>
        </p:spPr>
        <p:txBody>
          <a:bodyPr>
            <a:normAutofit/>
          </a:bodyPr>
          <a:lstStyle/>
          <a:p>
            <a:pPr algn="ctr"/>
            <a:r>
              <a:rPr lang="en-US" sz="4400" dirty="0" smtClean="0"/>
              <a:t>WHAT IS SOCIAL MEDIA?</a:t>
            </a:r>
            <a:endParaRPr lang="en-US" sz="4400" dirty="0"/>
          </a:p>
        </p:txBody>
      </p:sp>
      <p:sp>
        <p:nvSpPr>
          <p:cNvPr id="5" name="Text Placeholder 4"/>
          <p:cNvSpPr>
            <a:spLocks noGrp="1"/>
          </p:cNvSpPr>
          <p:nvPr>
            <p:ph type="body" idx="1"/>
          </p:nvPr>
        </p:nvSpPr>
        <p:spPr>
          <a:xfrm>
            <a:off x="512064" y="1926336"/>
            <a:ext cx="10835386" cy="4931664"/>
          </a:xfrm>
        </p:spPr>
        <p:txBody>
          <a:bodyPr>
            <a:noAutofit/>
          </a:bodyPr>
          <a:lstStyle/>
          <a:p>
            <a:endParaRPr lang="en-US" sz="5400" dirty="0" smtClean="0">
              <a:solidFill>
                <a:schemeClr val="tx1"/>
              </a:solidFill>
            </a:endParaRPr>
          </a:p>
          <a:p>
            <a:endParaRPr lang="en-US" sz="5400" dirty="0" smtClean="0">
              <a:solidFill>
                <a:schemeClr val="tx1"/>
              </a:solidFill>
            </a:endParaRPr>
          </a:p>
        </p:txBody>
      </p:sp>
      <p:pic>
        <p:nvPicPr>
          <p:cNvPr id="1026" name="Picture 2" descr="Image result for social media"/>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75360" y="1389887"/>
            <a:ext cx="9546336" cy="4328161"/>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p:cNvSpPr/>
          <p:nvPr/>
        </p:nvSpPr>
        <p:spPr>
          <a:xfrm>
            <a:off x="964671" y="6121646"/>
            <a:ext cx="1606337" cy="369332"/>
          </a:xfrm>
          <a:prstGeom prst="rect">
            <a:avLst/>
          </a:prstGeom>
        </p:spPr>
        <p:txBody>
          <a:bodyPr wrap="none">
            <a:spAutoFit/>
          </a:bodyPr>
          <a:lstStyle/>
          <a:p>
            <a:r>
              <a:rPr lang="en-US" dirty="0" smtClean="0"/>
              <a:t>Source: Google</a:t>
            </a:r>
            <a:endParaRPr lang="en-US" dirty="0"/>
          </a:p>
        </p:txBody>
      </p:sp>
    </p:spTree>
    <p:extLst>
      <p:ext uri="{BB962C8B-B14F-4D97-AF65-F5344CB8AC3E}">
        <p14:creationId xmlns:p14="http://schemas.microsoft.com/office/powerpoint/2010/main" xmlns="" val="531183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
            <a:ext cx="9144000" cy="963167"/>
          </a:xfrm>
        </p:spPr>
        <p:txBody>
          <a:bodyPr>
            <a:normAutofit fontScale="90000"/>
          </a:bodyPr>
          <a:lstStyle/>
          <a:p>
            <a:r>
              <a:rPr lang="en-US" sz="800" b="1" dirty="0" smtClean="0"/>
              <a:t> </a:t>
            </a:r>
            <a:r>
              <a:rPr lang="en-US" sz="3200" b="1" dirty="0" smtClean="0"/>
              <a:t>WORLDWIDE USE OF COMMON SOCIAL MEDIA TECHNOLOGIES</a:t>
            </a:r>
            <a:endParaRPr lang="en-US" sz="800" dirty="0"/>
          </a:p>
        </p:txBody>
      </p:sp>
      <p:sp>
        <p:nvSpPr>
          <p:cNvPr id="3" name="Subtitle 2"/>
          <p:cNvSpPr>
            <a:spLocks noGrp="1"/>
          </p:cNvSpPr>
          <p:nvPr>
            <p:ph type="subTitle" idx="1"/>
          </p:nvPr>
        </p:nvSpPr>
        <p:spPr>
          <a:xfrm>
            <a:off x="1524000" y="1780032"/>
            <a:ext cx="9144000" cy="3950208"/>
          </a:xfrm>
        </p:spPr>
        <p:txBody>
          <a:bodyPr>
            <a:normAutofit/>
          </a:bodyPr>
          <a:lstStyle/>
          <a:p>
            <a:pPr algn="l"/>
            <a:r>
              <a:rPr lang="en-US" b="1" dirty="0" smtClean="0"/>
              <a:t>FACEBOOK: </a:t>
            </a:r>
            <a:r>
              <a:rPr lang="en-US" dirty="0" smtClean="0"/>
              <a:t>1.23Billion monthly active users worldwide</a:t>
            </a:r>
          </a:p>
          <a:p>
            <a:pPr algn="l"/>
            <a:r>
              <a:rPr lang="en-US" dirty="0" smtClean="0"/>
              <a:t>With 945Million mobile users, and 757Million daily users</a:t>
            </a:r>
          </a:p>
          <a:p>
            <a:pPr algn="l"/>
            <a:r>
              <a:rPr lang="en-US" sz="1100" dirty="0" err="1" smtClean="0"/>
              <a:t>Source:www.thenextweb.com</a:t>
            </a:r>
            <a:r>
              <a:rPr lang="en-US" sz="1100" dirty="0" smtClean="0"/>
              <a:t>/</a:t>
            </a:r>
            <a:r>
              <a:rPr lang="en-US" sz="1100" dirty="0" err="1" smtClean="0"/>
              <a:t>facebook</a:t>
            </a:r>
            <a:endParaRPr lang="en-US" sz="1050" dirty="0" smtClean="0"/>
          </a:p>
          <a:p>
            <a:pPr algn="l"/>
            <a:r>
              <a:rPr lang="en-US" b="1" dirty="0" smtClean="0"/>
              <a:t>TWITTER: </a:t>
            </a:r>
            <a:r>
              <a:rPr lang="en-US" dirty="0" smtClean="0"/>
              <a:t>232Million users Monthly, 6000 Tweets every second which equals 350,000 tweets/minute 500 </a:t>
            </a:r>
            <a:r>
              <a:rPr lang="en-US" dirty="0" err="1" smtClean="0"/>
              <a:t>Milliontweets</a:t>
            </a:r>
            <a:r>
              <a:rPr lang="en-US" dirty="0" smtClean="0"/>
              <a:t>/day and 200 Billion  tweets/ year.</a:t>
            </a:r>
          </a:p>
          <a:p>
            <a:pPr algn="l"/>
            <a:r>
              <a:rPr lang="en-US" sz="1100" dirty="0" smtClean="0"/>
              <a:t>Source: www.internetlivestats.com/twitter-statistics/</a:t>
            </a:r>
          </a:p>
          <a:p>
            <a:pPr algn="l"/>
            <a:r>
              <a:rPr lang="en-US" b="1" dirty="0" smtClean="0"/>
              <a:t>YOUTUBE: </a:t>
            </a:r>
            <a:r>
              <a:rPr lang="en-US" dirty="0" smtClean="0"/>
              <a:t>Over 1Billion Monthly users</a:t>
            </a:r>
          </a:p>
          <a:p>
            <a:pPr algn="l"/>
            <a:r>
              <a:rPr lang="en-US" sz="1100" b="1" dirty="0" err="1" smtClean="0"/>
              <a:t>Source:www.huffintonpost.com</a:t>
            </a:r>
            <a:endParaRPr lang="en-US" sz="11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511808" y="1024128"/>
          <a:ext cx="8485633" cy="5650992"/>
        </p:xfrm>
        <a:graphic>
          <a:graphicData uri="http://schemas.openxmlformats.org/drawingml/2006/table">
            <a:tbl>
              <a:tblPr/>
              <a:tblGrid>
                <a:gridCol w="487680"/>
                <a:gridCol w="1367002"/>
                <a:gridCol w="2470545"/>
                <a:gridCol w="1992919"/>
                <a:gridCol w="2167487"/>
              </a:tblGrid>
              <a:tr h="1258215">
                <a:tc>
                  <a:txBody>
                    <a:bodyPr/>
                    <a:lstStyle/>
                    <a:p>
                      <a:pPr marL="0" marR="0" algn="l">
                        <a:lnSpc>
                          <a:spcPct val="115000"/>
                        </a:lnSpc>
                        <a:spcBef>
                          <a:spcPts val="0"/>
                        </a:spcBef>
                        <a:spcAft>
                          <a:spcPts val="0"/>
                        </a:spcAft>
                      </a:pPr>
                      <a:r>
                        <a:rPr lang="en-US" sz="1600" b="1" dirty="0">
                          <a:latin typeface="Calibri"/>
                          <a:ea typeface="Calibri"/>
                          <a:cs typeface="Times New Roman"/>
                        </a:rPr>
                        <a:t>S/N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2400" b="1">
                          <a:latin typeface="Calibri"/>
                          <a:ea typeface="Calibri"/>
                          <a:cs typeface="Times New Roman"/>
                        </a:rPr>
                        <a:t>Social Media Type</a:t>
                      </a:r>
                      <a:endParaRPr lang="en-US"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2400" b="1">
                          <a:latin typeface="Calibri"/>
                          <a:ea typeface="Calibri"/>
                          <a:cs typeface="Times New Roman"/>
                        </a:rPr>
                        <a:t>Federal Universities(41)</a:t>
                      </a:r>
                      <a:endParaRPr lang="en-US"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2400" b="1">
                          <a:latin typeface="Calibri"/>
                          <a:ea typeface="Calibri"/>
                          <a:cs typeface="Times New Roman"/>
                        </a:rPr>
                        <a:t>State Universities (25)</a:t>
                      </a:r>
                      <a:endParaRPr lang="en-US"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2400" b="1" dirty="0">
                          <a:latin typeface="Calibri"/>
                          <a:ea typeface="Calibri"/>
                          <a:cs typeface="Times New Roman"/>
                        </a:rPr>
                        <a:t>Private Universities (61)</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3518">
                <a:tc>
                  <a:txBody>
                    <a:bodyPr/>
                    <a:lstStyle/>
                    <a:p>
                      <a:pPr marL="0" marR="0" algn="l">
                        <a:lnSpc>
                          <a:spcPct val="115000"/>
                        </a:lnSpc>
                        <a:spcBef>
                          <a:spcPts val="0"/>
                        </a:spcBef>
                        <a:spcAft>
                          <a:spcPts val="0"/>
                        </a:spcAft>
                      </a:pPr>
                      <a:r>
                        <a:rPr lang="en-US" sz="1800" b="1" dirty="0">
                          <a:latin typeface="Calibri"/>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a:latin typeface="Calibri"/>
                          <a:ea typeface="Calibri"/>
                          <a:cs typeface="Times New Roman"/>
                        </a:rPr>
                        <a:t>Facebook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a:latin typeface="Calibri"/>
                          <a:ea typeface="Calibri"/>
                          <a:cs typeface="Times New Roman"/>
                        </a:rPr>
                        <a:t>18 Universities </a:t>
                      </a:r>
                      <a:r>
                        <a:rPr lang="en-US" sz="2400" b="1">
                          <a:latin typeface="Calibri"/>
                          <a:ea typeface="Calibri"/>
                          <a:cs typeface="Times New Roman"/>
                        </a:rPr>
                        <a:t>OUT </a:t>
                      </a:r>
                      <a:r>
                        <a:rPr lang="en-US" sz="2400">
                          <a:latin typeface="Calibri"/>
                          <a:ea typeface="Calibri"/>
                          <a:cs typeface="Times New Roman"/>
                        </a:rPr>
                        <a:t>of (41)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a:latin typeface="Calibri"/>
                          <a:ea typeface="Calibri"/>
                          <a:cs typeface="Times New Roman"/>
                        </a:rPr>
                        <a:t>12 Universities </a:t>
                      </a:r>
                      <a:r>
                        <a:rPr lang="en-US" sz="2400" b="1">
                          <a:latin typeface="Calibri"/>
                          <a:ea typeface="Calibri"/>
                          <a:cs typeface="Times New Roman"/>
                        </a:rPr>
                        <a:t>OUT</a:t>
                      </a:r>
                      <a:r>
                        <a:rPr lang="en-US" sz="2400">
                          <a:latin typeface="Calibri"/>
                          <a:ea typeface="Calibri"/>
                          <a:cs typeface="Times New Roman"/>
                        </a:rPr>
                        <a:t> of (25)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a:latin typeface="Calibri"/>
                          <a:ea typeface="Calibri"/>
                          <a:cs typeface="Times New Roman"/>
                        </a:rPr>
                        <a:t>24 Universities </a:t>
                      </a:r>
                      <a:r>
                        <a:rPr lang="en-US" sz="2400" b="1">
                          <a:latin typeface="Calibri"/>
                          <a:ea typeface="Calibri"/>
                          <a:cs typeface="Times New Roman"/>
                        </a:rPr>
                        <a:t>OUT</a:t>
                      </a:r>
                      <a:r>
                        <a:rPr lang="en-US" sz="2400">
                          <a:latin typeface="Calibri"/>
                          <a:ea typeface="Calibri"/>
                          <a:cs typeface="Times New Roman"/>
                        </a:rPr>
                        <a:t> of (61)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3518">
                <a:tc>
                  <a:txBody>
                    <a:bodyPr/>
                    <a:lstStyle/>
                    <a:p>
                      <a:pPr marL="0" marR="0" algn="l">
                        <a:lnSpc>
                          <a:spcPct val="115000"/>
                        </a:lnSpc>
                        <a:spcBef>
                          <a:spcPts val="0"/>
                        </a:spcBef>
                        <a:spcAft>
                          <a:spcPts val="0"/>
                        </a:spcAft>
                      </a:pPr>
                      <a:r>
                        <a:rPr lang="en-US" sz="1800" b="1" dirty="0">
                          <a:latin typeface="Calibri"/>
                          <a:ea typeface="Calibri"/>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a:latin typeface="Calibri"/>
                          <a:ea typeface="Calibri"/>
                          <a:cs typeface="Times New Roman"/>
                        </a:rPr>
                        <a:t>YouTube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a:latin typeface="Calibri"/>
                          <a:ea typeface="Calibri"/>
                          <a:cs typeface="Times New Roman"/>
                        </a:rPr>
                        <a:t>5 Universities </a:t>
                      </a:r>
                      <a:r>
                        <a:rPr lang="en-US" sz="2400" b="1">
                          <a:latin typeface="Calibri"/>
                          <a:ea typeface="Calibri"/>
                          <a:cs typeface="Times New Roman"/>
                        </a:rPr>
                        <a:t>OUT </a:t>
                      </a:r>
                      <a:r>
                        <a:rPr lang="en-US" sz="2400">
                          <a:latin typeface="Calibri"/>
                          <a:ea typeface="Calibri"/>
                          <a:cs typeface="Times New Roman"/>
                        </a:rPr>
                        <a:t>of (41)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a:latin typeface="Calibri"/>
                          <a:ea typeface="Calibri"/>
                          <a:cs typeface="Times New Roman"/>
                        </a:rPr>
                        <a:t>6 Universities </a:t>
                      </a:r>
                      <a:r>
                        <a:rPr lang="en-US" sz="2400" b="1">
                          <a:latin typeface="Calibri"/>
                          <a:ea typeface="Calibri"/>
                          <a:cs typeface="Times New Roman"/>
                        </a:rPr>
                        <a:t>OUT</a:t>
                      </a:r>
                      <a:r>
                        <a:rPr lang="en-US" sz="2400">
                          <a:latin typeface="Calibri"/>
                          <a:ea typeface="Calibri"/>
                          <a:cs typeface="Times New Roman"/>
                        </a:rPr>
                        <a:t> of (25)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a:latin typeface="Calibri"/>
                          <a:ea typeface="Calibri"/>
                          <a:cs typeface="Times New Roman"/>
                        </a:rPr>
                        <a:t>12 Universities </a:t>
                      </a:r>
                      <a:r>
                        <a:rPr lang="en-US" sz="2400" b="1">
                          <a:latin typeface="Calibri"/>
                          <a:ea typeface="Calibri"/>
                          <a:cs typeface="Times New Roman"/>
                        </a:rPr>
                        <a:t>OUT</a:t>
                      </a:r>
                      <a:r>
                        <a:rPr lang="en-US" sz="2400">
                          <a:latin typeface="Calibri"/>
                          <a:ea typeface="Calibri"/>
                          <a:cs typeface="Times New Roman"/>
                        </a:rPr>
                        <a:t> of (61)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3518">
                <a:tc>
                  <a:txBody>
                    <a:bodyPr/>
                    <a:lstStyle/>
                    <a:p>
                      <a:pPr marL="0" marR="0" algn="l">
                        <a:lnSpc>
                          <a:spcPct val="115000"/>
                        </a:lnSpc>
                        <a:spcBef>
                          <a:spcPts val="0"/>
                        </a:spcBef>
                        <a:spcAft>
                          <a:spcPts val="0"/>
                        </a:spcAft>
                      </a:pPr>
                      <a:r>
                        <a:rPr lang="en-US" sz="1800" b="1" dirty="0">
                          <a:latin typeface="Calibri"/>
                          <a:ea typeface="Calibri"/>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a:latin typeface="Calibri"/>
                          <a:ea typeface="Calibri"/>
                          <a:cs typeface="Times New Roman"/>
                        </a:rPr>
                        <a:t>Twitter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a:latin typeface="Calibri"/>
                          <a:ea typeface="Calibri"/>
                          <a:cs typeface="Times New Roman"/>
                        </a:rPr>
                        <a:t>19 Universities </a:t>
                      </a:r>
                      <a:r>
                        <a:rPr lang="en-US" sz="2400" b="1">
                          <a:latin typeface="Calibri"/>
                          <a:ea typeface="Calibri"/>
                          <a:cs typeface="Times New Roman"/>
                        </a:rPr>
                        <a:t>OUT</a:t>
                      </a:r>
                      <a:r>
                        <a:rPr lang="en-US" sz="2400">
                          <a:latin typeface="Calibri"/>
                          <a:ea typeface="Calibri"/>
                          <a:cs typeface="Times New Roman"/>
                        </a:rPr>
                        <a:t> of (41)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a:latin typeface="Calibri"/>
                          <a:ea typeface="Calibri"/>
                          <a:cs typeface="Times New Roman"/>
                        </a:rPr>
                        <a:t>26 Universities </a:t>
                      </a:r>
                      <a:r>
                        <a:rPr lang="en-US" sz="2400" b="1">
                          <a:latin typeface="Calibri"/>
                          <a:ea typeface="Calibri"/>
                          <a:cs typeface="Times New Roman"/>
                        </a:rPr>
                        <a:t>OUT </a:t>
                      </a:r>
                      <a:r>
                        <a:rPr lang="en-US" sz="2400">
                          <a:latin typeface="Calibri"/>
                          <a:ea typeface="Calibri"/>
                          <a:cs typeface="Times New Roman"/>
                        </a:rPr>
                        <a:t>of (25)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a:latin typeface="Calibri"/>
                          <a:ea typeface="Calibri"/>
                          <a:cs typeface="Times New Roman"/>
                        </a:rPr>
                        <a:t>30 Universities </a:t>
                      </a:r>
                      <a:r>
                        <a:rPr lang="en-US" sz="2400" b="1">
                          <a:latin typeface="Calibri"/>
                          <a:ea typeface="Calibri"/>
                          <a:cs typeface="Times New Roman"/>
                        </a:rPr>
                        <a:t>OUT</a:t>
                      </a:r>
                      <a:r>
                        <a:rPr lang="en-US" sz="2400">
                          <a:latin typeface="Calibri"/>
                          <a:ea typeface="Calibri"/>
                          <a:cs typeface="Times New Roman"/>
                        </a:rPr>
                        <a:t> of (61)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3518">
                <a:tc>
                  <a:txBody>
                    <a:bodyPr/>
                    <a:lstStyle/>
                    <a:p>
                      <a:pPr marL="0" marR="0" algn="l">
                        <a:lnSpc>
                          <a:spcPct val="115000"/>
                        </a:lnSpc>
                        <a:spcBef>
                          <a:spcPts val="0"/>
                        </a:spcBef>
                        <a:spcAft>
                          <a:spcPts val="0"/>
                        </a:spcAft>
                      </a:pPr>
                      <a:r>
                        <a:rPr lang="en-US" sz="1800" b="1" dirty="0">
                          <a:latin typeface="Calibri"/>
                          <a:ea typeface="Calibri"/>
                          <a:cs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a:latin typeface="Calibri"/>
                          <a:ea typeface="Calibri"/>
                          <a:cs typeface="Times New Roman"/>
                        </a:rPr>
                        <a:t>Google+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dirty="0">
                          <a:latin typeface="Calibri"/>
                          <a:ea typeface="Calibri"/>
                          <a:cs typeface="Times New Roman"/>
                        </a:rPr>
                        <a:t>5 Universities </a:t>
                      </a:r>
                      <a:r>
                        <a:rPr lang="en-US" sz="2400" b="1" dirty="0">
                          <a:latin typeface="Calibri"/>
                          <a:ea typeface="Calibri"/>
                          <a:cs typeface="Times New Roman"/>
                        </a:rPr>
                        <a:t>OUT</a:t>
                      </a:r>
                      <a:r>
                        <a:rPr lang="en-US" sz="2400" dirty="0">
                          <a:latin typeface="Calibri"/>
                          <a:ea typeface="Calibri"/>
                          <a:cs typeface="Times New Roman"/>
                        </a:rPr>
                        <a:t> of (41)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a:latin typeface="Calibri"/>
                          <a:ea typeface="Calibri"/>
                          <a:cs typeface="Times New Roman"/>
                        </a:rPr>
                        <a:t>6 Universities </a:t>
                      </a:r>
                      <a:r>
                        <a:rPr lang="en-US" sz="2400" b="1">
                          <a:latin typeface="Calibri"/>
                          <a:ea typeface="Calibri"/>
                          <a:cs typeface="Times New Roman"/>
                        </a:rPr>
                        <a:t>OUT</a:t>
                      </a:r>
                      <a:r>
                        <a:rPr lang="en-US" sz="2400">
                          <a:latin typeface="Calibri"/>
                          <a:ea typeface="Calibri"/>
                          <a:cs typeface="Times New Roman"/>
                        </a:rPr>
                        <a:t> of (25)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dirty="0">
                          <a:latin typeface="Calibri"/>
                          <a:ea typeface="Calibri"/>
                          <a:cs typeface="Times New Roman"/>
                        </a:rPr>
                        <a:t>8 Universities </a:t>
                      </a:r>
                      <a:r>
                        <a:rPr lang="en-US" sz="2400" b="1" dirty="0">
                          <a:latin typeface="Calibri"/>
                          <a:ea typeface="Calibri"/>
                          <a:cs typeface="Times New Roman"/>
                        </a:rPr>
                        <a:t>OUT </a:t>
                      </a:r>
                      <a:r>
                        <a:rPr lang="en-US" sz="2400" dirty="0">
                          <a:latin typeface="Calibri"/>
                          <a:ea typeface="Calibri"/>
                          <a:cs typeface="Times New Roman"/>
                        </a:rPr>
                        <a:t>of (61)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1409140" y="-63787"/>
            <a:ext cx="9373721"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Social Media Commonly Used By Nigerian Universities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963168" y="345440"/>
            <a:ext cx="9643872" cy="5579872"/>
          </a:xfrm>
          <a:prstGeom prst="rect">
            <a:avLst/>
          </a:prstGeom>
          <a:noFill/>
          <a:ln w="9525">
            <a:noFill/>
            <a:miter lim="800000"/>
            <a:headEnd/>
            <a:tailEnd/>
          </a:ln>
        </p:spPr>
      </p:pic>
      <p:sp>
        <p:nvSpPr>
          <p:cNvPr id="3" name="Rectangle 2"/>
          <p:cNvSpPr/>
          <p:nvPr/>
        </p:nvSpPr>
        <p:spPr>
          <a:xfrm>
            <a:off x="1133856" y="5914059"/>
            <a:ext cx="9184640" cy="538609"/>
          </a:xfrm>
          <a:prstGeom prst="rect">
            <a:avLst/>
          </a:prstGeom>
        </p:spPr>
        <p:txBody>
          <a:bodyPr wrap="square">
            <a:spAutoFit/>
          </a:bodyPr>
          <a:lstStyle/>
          <a:p>
            <a:r>
              <a:rPr lang="en-US" b="1" dirty="0" smtClean="0"/>
              <a:t>1 = No value, 2 = Minimal value, 3 = Moderate value, 4 = Substantial value, 5 = Great value</a:t>
            </a:r>
          </a:p>
          <a:p>
            <a:r>
              <a:rPr lang="en-US" sz="1100" dirty="0" smtClean="0"/>
              <a:t>Source: http://works.bpress.com/hfdavis/2</a:t>
            </a:r>
            <a:endParaRPr lang="en-US" sz="11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023069" y="588265"/>
          <a:ext cx="9765790" cy="6255881"/>
        </p:xfrm>
        <a:graphic>
          <a:graphicData uri="http://schemas.openxmlformats.org/drawingml/2006/table">
            <a:tbl>
              <a:tblPr/>
              <a:tblGrid>
                <a:gridCol w="602715"/>
                <a:gridCol w="1311428"/>
                <a:gridCol w="1911201"/>
                <a:gridCol w="1276814"/>
                <a:gridCol w="1480778"/>
                <a:gridCol w="1489954"/>
                <a:gridCol w="1692900"/>
              </a:tblGrid>
              <a:tr h="945117">
                <a:tc>
                  <a:txBody>
                    <a:bodyPr/>
                    <a:lstStyle/>
                    <a:p>
                      <a:pPr marL="0" marR="0" algn="just">
                        <a:lnSpc>
                          <a:spcPct val="115000"/>
                        </a:lnSpc>
                        <a:spcBef>
                          <a:spcPts val="0"/>
                        </a:spcBef>
                        <a:spcAft>
                          <a:spcPts val="0"/>
                        </a:spcAft>
                      </a:pPr>
                      <a:r>
                        <a:rPr lang="en-US" sz="800" b="1" dirty="0">
                          <a:latin typeface="Calibri"/>
                          <a:ea typeface="Calibri"/>
                          <a:cs typeface="Times New Roman"/>
                        </a:rPr>
                        <a:t>S/N</a:t>
                      </a:r>
                      <a:endParaRPr lang="en-US" sz="700" dirty="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600" b="1">
                          <a:latin typeface="Calibri"/>
                          <a:ea typeface="Calibri"/>
                          <a:cs typeface="Times New Roman"/>
                        </a:rPr>
                        <a:t>Social Media Type</a:t>
                      </a:r>
                      <a:endParaRPr lang="en-US" sz="160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600" b="1" dirty="0">
                          <a:latin typeface="Calibri"/>
                          <a:ea typeface="Calibri"/>
                          <a:cs typeface="Times New Roman"/>
                        </a:rPr>
                        <a:t>Kenyatta University</a:t>
                      </a:r>
                      <a:endParaRPr lang="en-US" sz="1600" dirty="0">
                        <a:latin typeface="Calibri"/>
                        <a:ea typeface="Calibri"/>
                        <a:cs typeface="Times New Roman"/>
                      </a:endParaRPr>
                    </a:p>
                    <a:p>
                      <a:pPr marL="0" marR="0" algn="just">
                        <a:lnSpc>
                          <a:spcPct val="115000"/>
                        </a:lnSpc>
                        <a:spcBef>
                          <a:spcPts val="0"/>
                        </a:spcBef>
                        <a:spcAft>
                          <a:spcPts val="0"/>
                        </a:spcAft>
                      </a:pPr>
                      <a:r>
                        <a:rPr lang="en-US" sz="1600" b="1" dirty="0">
                          <a:latin typeface="Calibri"/>
                          <a:ea typeface="Calibri"/>
                          <a:cs typeface="Times New Roman"/>
                        </a:rPr>
                        <a:t>Founded </a:t>
                      </a:r>
                      <a:r>
                        <a:rPr lang="en-US" sz="1600" b="1" dirty="0" smtClean="0">
                          <a:latin typeface="Calibri"/>
                          <a:ea typeface="Calibri"/>
                          <a:cs typeface="Times New Roman"/>
                        </a:rPr>
                        <a:t>1965</a:t>
                      </a:r>
                      <a:endParaRPr lang="en-US" sz="1600" dirty="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University of Lagos,</a:t>
                      </a:r>
                      <a:endParaRPr lang="en-US" sz="1400">
                        <a:latin typeface="Calibri"/>
                        <a:ea typeface="Calibri"/>
                        <a:cs typeface="Times New Roman"/>
                      </a:endParaRPr>
                    </a:p>
                    <a:p>
                      <a:pPr marL="0" marR="0" algn="just">
                        <a:lnSpc>
                          <a:spcPct val="115000"/>
                        </a:lnSpc>
                        <a:spcBef>
                          <a:spcPts val="0"/>
                        </a:spcBef>
                        <a:spcAft>
                          <a:spcPts val="0"/>
                        </a:spcAft>
                      </a:pPr>
                      <a:r>
                        <a:rPr lang="en-US" sz="1400" b="1">
                          <a:latin typeface="Calibri"/>
                          <a:ea typeface="Calibri"/>
                          <a:cs typeface="Times New Roman"/>
                        </a:rPr>
                        <a:t>Lagos.</a:t>
                      </a:r>
                      <a:endParaRPr lang="en-US" sz="1400">
                        <a:latin typeface="Calibri"/>
                        <a:ea typeface="Calibri"/>
                        <a:cs typeface="Times New Roman"/>
                      </a:endParaRPr>
                    </a:p>
                    <a:p>
                      <a:pPr marL="0" marR="0" algn="just">
                        <a:lnSpc>
                          <a:spcPct val="115000"/>
                        </a:lnSpc>
                        <a:spcBef>
                          <a:spcPts val="0"/>
                        </a:spcBef>
                        <a:spcAft>
                          <a:spcPts val="0"/>
                        </a:spcAft>
                      </a:pPr>
                      <a:r>
                        <a:rPr lang="en-US" sz="1400" b="1">
                          <a:latin typeface="Calibri"/>
                          <a:ea typeface="Calibri"/>
                          <a:cs typeface="Times New Roman"/>
                        </a:rPr>
                        <a:t>Founded 1962</a:t>
                      </a:r>
                      <a:endParaRPr lang="en-US" sz="140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University of Ibadan</a:t>
                      </a:r>
                      <a:endParaRPr lang="en-US" sz="1400">
                        <a:latin typeface="Calibri"/>
                        <a:ea typeface="Calibri"/>
                        <a:cs typeface="Times New Roman"/>
                      </a:endParaRPr>
                    </a:p>
                    <a:p>
                      <a:pPr marL="0" marR="0" algn="just">
                        <a:lnSpc>
                          <a:spcPct val="115000"/>
                        </a:lnSpc>
                        <a:spcBef>
                          <a:spcPts val="0"/>
                        </a:spcBef>
                        <a:spcAft>
                          <a:spcPts val="0"/>
                        </a:spcAft>
                      </a:pPr>
                      <a:r>
                        <a:rPr lang="en-US" sz="1400" b="1">
                          <a:latin typeface="Calibri"/>
                          <a:ea typeface="Calibri"/>
                          <a:cs typeface="Times New Roman"/>
                        </a:rPr>
                        <a:t>Ibadan, Nigeria.</a:t>
                      </a:r>
                      <a:endParaRPr lang="en-US" sz="1400">
                        <a:latin typeface="Calibri"/>
                        <a:ea typeface="Calibri"/>
                        <a:cs typeface="Times New Roman"/>
                      </a:endParaRPr>
                    </a:p>
                    <a:p>
                      <a:pPr marL="0" marR="0" algn="just">
                        <a:lnSpc>
                          <a:spcPct val="115000"/>
                        </a:lnSpc>
                        <a:spcBef>
                          <a:spcPts val="0"/>
                        </a:spcBef>
                        <a:spcAft>
                          <a:spcPts val="0"/>
                        </a:spcAft>
                      </a:pPr>
                      <a:r>
                        <a:rPr lang="en-US" sz="1400" b="1">
                          <a:latin typeface="Calibri"/>
                          <a:ea typeface="Calibri"/>
                          <a:cs typeface="Times New Roman"/>
                        </a:rPr>
                        <a:t>Founded 1948</a:t>
                      </a:r>
                      <a:endParaRPr lang="en-US" sz="140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University of Nigeria</a:t>
                      </a:r>
                      <a:endParaRPr lang="en-US" sz="1400">
                        <a:latin typeface="Calibri"/>
                        <a:ea typeface="Calibri"/>
                        <a:cs typeface="Times New Roman"/>
                      </a:endParaRPr>
                    </a:p>
                    <a:p>
                      <a:pPr marL="0" marR="0" algn="just">
                        <a:lnSpc>
                          <a:spcPct val="115000"/>
                        </a:lnSpc>
                        <a:spcBef>
                          <a:spcPts val="0"/>
                        </a:spcBef>
                        <a:spcAft>
                          <a:spcPts val="0"/>
                        </a:spcAft>
                      </a:pPr>
                      <a:r>
                        <a:rPr lang="en-US" sz="1400" b="1">
                          <a:latin typeface="Calibri"/>
                          <a:ea typeface="Calibri"/>
                          <a:cs typeface="Times New Roman"/>
                        </a:rPr>
                        <a:t>Nsukka</a:t>
                      </a:r>
                      <a:endParaRPr lang="en-US" sz="1400">
                        <a:latin typeface="Calibri"/>
                        <a:ea typeface="Calibri"/>
                        <a:cs typeface="Times New Roman"/>
                      </a:endParaRPr>
                    </a:p>
                    <a:p>
                      <a:pPr marL="0" marR="0" algn="just">
                        <a:lnSpc>
                          <a:spcPct val="115000"/>
                        </a:lnSpc>
                        <a:spcBef>
                          <a:spcPts val="0"/>
                        </a:spcBef>
                        <a:spcAft>
                          <a:spcPts val="0"/>
                        </a:spcAft>
                      </a:pPr>
                      <a:r>
                        <a:rPr lang="en-US" sz="1400" b="1">
                          <a:latin typeface="Calibri"/>
                          <a:ea typeface="Calibri"/>
                          <a:cs typeface="Times New Roman"/>
                        </a:rPr>
                        <a:t>Founded 1960</a:t>
                      </a:r>
                      <a:endParaRPr lang="en-US" sz="140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a:latin typeface="Calibri"/>
                          <a:ea typeface="Calibri"/>
                          <a:cs typeface="Times New Roman"/>
                        </a:rPr>
                        <a:t>University of </a:t>
                      </a:r>
                      <a:r>
                        <a:rPr lang="en-US" sz="1400" b="1" dirty="0" err="1" smtClean="0">
                          <a:latin typeface="Calibri"/>
                          <a:ea typeface="Calibri"/>
                          <a:cs typeface="Times New Roman"/>
                        </a:rPr>
                        <a:t>Portharcourt</a:t>
                      </a:r>
                      <a:r>
                        <a:rPr lang="en-US" sz="1400" b="1" dirty="0" smtClean="0">
                          <a:latin typeface="Calibri"/>
                          <a:ea typeface="Calibri"/>
                          <a:cs typeface="Times New Roman"/>
                        </a:rPr>
                        <a:t> </a:t>
                      </a:r>
                    </a:p>
                    <a:p>
                      <a:pPr marL="0" marR="0" algn="just">
                        <a:lnSpc>
                          <a:spcPct val="115000"/>
                        </a:lnSpc>
                        <a:spcBef>
                          <a:spcPts val="0"/>
                        </a:spcBef>
                        <a:spcAft>
                          <a:spcPts val="0"/>
                        </a:spcAft>
                      </a:pPr>
                      <a:r>
                        <a:rPr lang="en-US" sz="1400" b="1" dirty="0" smtClean="0">
                          <a:latin typeface="Calibri"/>
                          <a:ea typeface="Calibri"/>
                          <a:cs typeface="Times New Roman"/>
                        </a:rPr>
                        <a:t>Founded</a:t>
                      </a:r>
                      <a:r>
                        <a:rPr lang="en-US" sz="1400" b="1" baseline="0" dirty="0" smtClean="0">
                          <a:latin typeface="Calibri"/>
                          <a:ea typeface="Calibri"/>
                          <a:cs typeface="Times New Roman"/>
                        </a:rPr>
                        <a:t> 1975</a:t>
                      </a:r>
                      <a:endParaRPr lang="en-US" sz="1400" dirty="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28215">
                <a:tc>
                  <a:txBody>
                    <a:bodyPr/>
                    <a:lstStyle/>
                    <a:p>
                      <a:pPr marL="0" marR="0" algn="just">
                        <a:lnSpc>
                          <a:spcPct val="115000"/>
                        </a:lnSpc>
                        <a:spcBef>
                          <a:spcPts val="0"/>
                        </a:spcBef>
                        <a:spcAft>
                          <a:spcPts val="0"/>
                        </a:spcAft>
                      </a:pPr>
                      <a:r>
                        <a:rPr lang="en-US" sz="800" b="1">
                          <a:latin typeface="Calibri"/>
                          <a:ea typeface="Calibri"/>
                          <a:cs typeface="Times New Roman"/>
                        </a:rPr>
                        <a:t>1</a:t>
                      </a:r>
                      <a:endParaRPr lang="en-US" sz="70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600" b="1">
                          <a:latin typeface="Calibri"/>
                          <a:ea typeface="Calibri"/>
                          <a:cs typeface="Times New Roman"/>
                        </a:rPr>
                        <a:t>FaceBook</a:t>
                      </a:r>
                      <a:endParaRPr lang="en-US" sz="160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600" b="1" dirty="0" smtClean="0">
                          <a:latin typeface="Calibri"/>
                          <a:ea typeface="Calibri"/>
                          <a:cs typeface="Times New Roman"/>
                        </a:rPr>
                        <a:t>68, 421 </a:t>
                      </a:r>
                      <a:r>
                        <a:rPr lang="en-US" sz="1600" b="1" dirty="0">
                          <a:latin typeface="Calibri"/>
                          <a:ea typeface="Calibri"/>
                          <a:cs typeface="Times New Roman"/>
                        </a:rPr>
                        <a:t>Likes, </a:t>
                      </a:r>
                      <a:r>
                        <a:rPr lang="en-US" sz="1600" b="1" dirty="0" smtClean="0">
                          <a:latin typeface="Calibri"/>
                          <a:ea typeface="Calibri"/>
                          <a:cs typeface="Times New Roman"/>
                        </a:rPr>
                        <a:t>32, 609 </a:t>
                      </a:r>
                      <a:r>
                        <a:rPr lang="en-US" sz="1600" b="1" dirty="0">
                          <a:latin typeface="Calibri"/>
                          <a:ea typeface="Calibri"/>
                          <a:cs typeface="Times New Roman"/>
                        </a:rPr>
                        <a:t>Total Visits, 4.1 Rating, </a:t>
                      </a:r>
                      <a:r>
                        <a:rPr lang="en-US" sz="1600" b="1" dirty="0" smtClean="0">
                          <a:latin typeface="Calibri"/>
                          <a:ea typeface="Calibri"/>
                          <a:cs typeface="Times New Roman"/>
                        </a:rPr>
                        <a:t>598 </a:t>
                      </a:r>
                      <a:r>
                        <a:rPr lang="en-US" sz="1600" b="1" dirty="0">
                          <a:latin typeface="Calibri"/>
                          <a:ea typeface="Calibri"/>
                          <a:cs typeface="Times New Roman"/>
                        </a:rPr>
                        <a:t>reviewer. Used for academic activities and Marketing.</a:t>
                      </a:r>
                      <a:endParaRPr lang="en-US" sz="1600" dirty="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err="1" smtClean="0">
                          <a:latin typeface="Calibri"/>
                          <a:ea typeface="Calibri"/>
                          <a:cs typeface="Times New Roman"/>
                        </a:rPr>
                        <a:t>Unilag</a:t>
                      </a:r>
                      <a:r>
                        <a:rPr lang="en-US" sz="1400" b="1" baseline="0" dirty="0" smtClean="0">
                          <a:latin typeface="Calibri"/>
                          <a:ea typeface="Calibri"/>
                          <a:cs typeface="Times New Roman"/>
                        </a:rPr>
                        <a:t>  FB page-27,275 Likes</a:t>
                      </a:r>
                      <a:endParaRPr lang="en-US" sz="1400" dirty="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47, 883 Likes,</a:t>
                      </a:r>
                      <a:endParaRPr lang="en-US" sz="1400">
                        <a:latin typeface="Calibri"/>
                        <a:ea typeface="Calibri"/>
                        <a:cs typeface="Times New Roman"/>
                      </a:endParaRPr>
                    </a:p>
                    <a:p>
                      <a:pPr marL="0" marR="0" algn="just">
                        <a:lnSpc>
                          <a:spcPct val="115000"/>
                        </a:lnSpc>
                        <a:spcBef>
                          <a:spcPts val="0"/>
                        </a:spcBef>
                        <a:spcAft>
                          <a:spcPts val="0"/>
                        </a:spcAft>
                      </a:pPr>
                      <a:r>
                        <a:rPr lang="en-US" sz="1400" b="1">
                          <a:latin typeface="Calibri"/>
                          <a:ea typeface="Calibri"/>
                          <a:cs typeface="Times New Roman"/>
                        </a:rPr>
                        <a:t>Last post: 17</a:t>
                      </a:r>
                      <a:r>
                        <a:rPr lang="en-US" sz="1400" b="1" baseline="30000">
                          <a:latin typeface="Calibri"/>
                          <a:ea typeface="Calibri"/>
                          <a:cs typeface="Times New Roman"/>
                        </a:rPr>
                        <a:t>th</a:t>
                      </a:r>
                      <a:r>
                        <a:rPr lang="en-US" sz="1400" b="1">
                          <a:latin typeface="Calibri"/>
                          <a:ea typeface="Calibri"/>
                          <a:cs typeface="Times New Roman"/>
                        </a:rPr>
                        <a:t> Nov ‘14</a:t>
                      </a:r>
                      <a:endParaRPr lang="en-US" sz="140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smtClean="0">
                          <a:latin typeface="Calibri"/>
                          <a:ea typeface="Calibri"/>
                          <a:cs typeface="Times New Roman"/>
                        </a:rPr>
                        <a:t>26,462 Likes,</a:t>
                      </a:r>
                    </a:p>
                    <a:p>
                      <a:pPr marL="0" marR="0" algn="just">
                        <a:lnSpc>
                          <a:spcPct val="115000"/>
                        </a:lnSpc>
                        <a:spcBef>
                          <a:spcPts val="0"/>
                        </a:spcBef>
                        <a:spcAft>
                          <a:spcPts val="0"/>
                        </a:spcAft>
                      </a:pPr>
                      <a:r>
                        <a:rPr lang="en-US" sz="1400" b="1" dirty="0" smtClean="0">
                          <a:latin typeface="Calibri"/>
                          <a:ea typeface="Calibri"/>
                          <a:cs typeface="Times New Roman"/>
                        </a:rPr>
                        <a:t>Last post 14</a:t>
                      </a:r>
                      <a:r>
                        <a:rPr lang="en-US" sz="1400" b="1" baseline="30000" dirty="0" smtClean="0">
                          <a:latin typeface="Calibri"/>
                          <a:ea typeface="Calibri"/>
                          <a:cs typeface="Times New Roman"/>
                        </a:rPr>
                        <a:t>th</a:t>
                      </a:r>
                      <a:r>
                        <a:rPr lang="en-US" sz="1400" b="1" dirty="0" smtClean="0">
                          <a:latin typeface="Calibri"/>
                          <a:ea typeface="Calibri"/>
                          <a:cs typeface="Times New Roman"/>
                        </a:rPr>
                        <a:t> September</a:t>
                      </a:r>
                      <a:endParaRPr lang="en-US" sz="1400" dirty="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39,040 Likes; 4.1 rating by 329 reviewer,</a:t>
                      </a:r>
                      <a:endParaRPr lang="en-US" sz="1400">
                        <a:latin typeface="Calibri"/>
                        <a:ea typeface="Calibri"/>
                        <a:cs typeface="Times New Roman"/>
                      </a:endParaRPr>
                    </a:p>
                    <a:p>
                      <a:pPr marL="0" marR="0" algn="just">
                        <a:lnSpc>
                          <a:spcPct val="115000"/>
                        </a:lnSpc>
                        <a:spcBef>
                          <a:spcPts val="0"/>
                        </a:spcBef>
                        <a:spcAft>
                          <a:spcPts val="0"/>
                        </a:spcAft>
                      </a:pPr>
                      <a:r>
                        <a:rPr lang="en-US" sz="1400" b="1">
                          <a:latin typeface="Calibri"/>
                          <a:ea typeface="Calibri"/>
                          <a:cs typeface="Times New Roman"/>
                        </a:rPr>
                        <a:t>Last post:13/06/15</a:t>
                      </a:r>
                      <a:endParaRPr lang="en-US" sz="1400">
                        <a:latin typeface="Calibri"/>
                        <a:ea typeface="Calibri"/>
                        <a:cs typeface="Times New Roman"/>
                      </a:endParaRPr>
                    </a:p>
                    <a:p>
                      <a:pPr marL="0" marR="0" algn="just">
                        <a:lnSpc>
                          <a:spcPct val="115000"/>
                        </a:lnSpc>
                        <a:spcBef>
                          <a:spcPts val="0"/>
                        </a:spcBef>
                        <a:spcAft>
                          <a:spcPts val="0"/>
                        </a:spcAft>
                      </a:pPr>
                      <a:r>
                        <a:rPr lang="en-US" sz="1400" b="1">
                          <a:latin typeface="Calibri"/>
                          <a:ea typeface="Calibri"/>
                          <a:cs typeface="Times New Roman"/>
                        </a:rPr>
                        <a:t>Posting mostly for marketing</a:t>
                      </a:r>
                      <a:endParaRPr lang="en-US" sz="140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84919">
                <a:tc>
                  <a:txBody>
                    <a:bodyPr/>
                    <a:lstStyle/>
                    <a:p>
                      <a:pPr marL="0" marR="0" algn="just">
                        <a:lnSpc>
                          <a:spcPct val="115000"/>
                        </a:lnSpc>
                        <a:spcBef>
                          <a:spcPts val="0"/>
                        </a:spcBef>
                        <a:spcAft>
                          <a:spcPts val="0"/>
                        </a:spcAft>
                      </a:pPr>
                      <a:r>
                        <a:rPr lang="en-US" sz="800" b="1">
                          <a:latin typeface="Calibri"/>
                          <a:ea typeface="Calibri"/>
                          <a:cs typeface="Times New Roman"/>
                        </a:rPr>
                        <a:t>2</a:t>
                      </a:r>
                      <a:endParaRPr lang="en-US" sz="70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600" b="1">
                          <a:latin typeface="Calibri"/>
                          <a:ea typeface="Calibri"/>
                          <a:cs typeface="Times New Roman"/>
                        </a:rPr>
                        <a:t>Twitter</a:t>
                      </a:r>
                      <a:endParaRPr lang="en-US" sz="160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600" b="1" dirty="0">
                          <a:latin typeface="Calibri"/>
                          <a:ea typeface="Calibri"/>
                          <a:cs typeface="Times New Roman"/>
                        </a:rPr>
                        <a:t>FW: </a:t>
                      </a:r>
                      <a:r>
                        <a:rPr lang="en-US" sz="1600" b="1" dirty="0" smtClean="0">
                          <a:latin typeface="Calibri"/>
                          <a:ea typeface="Calibri"/>
                          <a:cs typeface="Times New Roman"/>
                        </a:rPr>
                        <a:t>13.1k; </a:t>
                      </a:r>
                      <a:endParaRPr lang="en-US" sz="1600" dirty="0">
                        <a:latin typeface="Calibri"/>
                        <a:ea typeface="Calibri"/>
                        <a:cs typeface="Times New Roman"/>
                      </a:endParaRPr>
                    </a:p>
                    <a:p>
                      <a:pPr marL="0" marR="0" algn="just">
                        <a:lnSpc>
                          <a:spcPct val="115000"/>
                        </a:lnSpc>
                        <a:spcBef>
                          <a:spcPts val="0"/>
                        </a:spcBef>
                        <a:spcAft>
                          <a:spcPts val="0"/>
                        </a:spcAft>
                      </a:pPr>
                      <a:r>
                        <a:rPr lang="en-US" sz="1600" b="1" dirty="0">
                          <a:latin typeface="Calibri"/>
                          <a:ea typeface="Calibri"/>
                          <a:cs typeface="Times New Roman"/>
                        </a:rPr>
                        <a:t>FG: 873; TW: Daily tweet</a:t>
                      </a:r>
                      <a:endParaRPr lang="en-US" sz="1600" dirty="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smtClean="0">
                          <a:latin typeface="Calibri"/>
                          <a:ea typeface="Calibri"/>
                          <a:cs typeface="Times New Roman"/>
                        </a:rPr>
                        <a:t>17 Tweets; </a:t>
                      </a:r>
                    </a:p>
                    <a:p>
                      <a:pPr marL="0" marR="0" algn="just">
                        <a:lnSpc>
                          <a:spcPct val="115000"/>
                        </a:lnSpc>
                        <a:spcBef>
                          <a:spcPts val="0"/>
                        </a:spcBef>
                        <a:spcAft>
                          <a:spcPts val="0"/>
                        </a:spcAft>
                      </a:pPr>
                      <a:r>
                        <a:rPr lang="en-US" sz="1400" b="1" dirty="0" smtClean="0">
                          <a:latin typeface="Calibri"/>
                          <a:ea typeface="Calibri"/>
                          <a:cs typeface="Times New Roman"/>
                        </a:rPr>
                        <a:t>5 FG; 3743 FWs; </a:t>
                      </a:r>
                    </a:p>
                    <a:p>
                      <a:pPr marL="0" marR="0" algn="just">
                        <a:lnSpc>
                          <a:spcPct val="115000"/>
                        </a:lnSpc>
                        <a:spcBef>
                          <a:spcPts val="0"/>
                        </a:spcBef>
                        <a:spcAft>
                          <a:spcPts val="0"/>
                        </a:spcAft>
                      </a:pPr>
                      <a:r>
                        <a:rPr lang="en-US" sz="1400" b="1" dirty="0" smtClean="0">
                          <a:latin typeface="Calibri"/>
                          <a:ea typeface="Calibri"/>
                          <a:cs typeface="Times New Roman"/>
                        </a:rPr>
                        <a:t>Last Tweet 23</a:t>
                      </a:r>
                      <a:r>
                        <a:rPr lang="en-US" sz="1400" b="1" baseline="30000" dirty="0" smtClean="0">
                          <a:latin typeface="Calibri"/>
                          <a:ea typeface="Calibri"/>
                          <a:cs typeface="Times New Roman"/>
                        </a:rPr>
                        <a:t>rd</a:t>
                      </a:r>
                      <a:r>
                        <a:rPr lang="en-US" sz="1400" b="1" dirty="0" smtClean="0">
                          <a:latin typeface="Calibri"/>
                          <a:ea typeface="Calibri"/>
                          <a:cs typeface="Times New Roman"/>
                        </a:rPr>
                        <a:t> Jan </a:t>
                      </a:r>
                      <a:r>
                        <a:rPr lang="en-US" sz="1400" b="1" baseline="0" dirty="0" smtClean="0">
                          <a:latin typeface="Calibri"/>
                          <a:ea typeface="Calibri"/>
                          <a:cs typeface="Times New Roman"/>
                        </a:rPr>
                        <a:t> 2014 Active since 2011.</a:t>
                      </a:r>
                      <a:endParaRPr lang="en-US" sz="1400" dirty="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a:latin typeface="Calibri"/>
                          <a:ea typeface="Calibri"/>
                          <a:cs typeface="Times New Roman"/>
                        </a:rPr>
                        <a:t>Last Tweet, </a:t>
                      </a:r>
                      <a:r>
                        <a:rPr lang="en-US" sz="1400" b="1" dirty="0" smtClean="0">
                          <a:latin typeface="Calibri"/>
                          <a:ea typeface="Calibri"/>
                          <a:cs typeface="Times New Roman"/>
                        </a:rPr>
                        <a:t> FW:4584</a:t>
                      </a:r>
                      <a:endParaRPr lang="en-US" sz="1400" dirty="0">
                        <a:latin typeface="Calibri"/>
                        <a:ea typeface="Calibri"/>
                        <a:cs typeface="Times New Roman"/>
                      </a:endParaRPr>
                    </a:p>
                    <a:p>
                      <a:pPr marL="0" marR="0" algn="just">
                        <a:lnSpc>
                          <a:spcPct val="115000"/>
                        </a:lnSpc>
                        <a:spcBef>
                          <a:spcPts val="0"/>
                        </a:spcBef>
                        <a:spcAft>
                          <a:spcPts val="0"/>
                        </a:spcAft>
                      </a:pPr>
                      <a:r>
                        <a:rPr lang="en-US" sz="1400" b="1" dirty="0" smtClean="0">
                          <a:latin typeface="Calibri"/>
                          <a:ea typeface="Calibri"/>
                          <a:cs typeface="Times New Roman"/>
                        </a:rPr>
                        <a:t>04</a:t>
                      </a:r>
                      <a:r>
                        <a:rPr lang="en-US" sz="1400" b="1" baseline="30000" dirty="0" smtClean="0">
                          <a:latin typeface="Calibri"/>
                          <a:ea typeface="Calibri"/>
                          <a:cs typeface="Times New Roman"/>
                        </a:rPr>
                        <a:t>th</a:t>
                      </a:r>
                      <a:r>
                        <a:rPr lang="en-US" sz="1400" b="1" dirty="0" smtClean="0">
                          <a:latin typeface="Calibri"/>
                          <a:ea typeface="Calibri"/>
                          <a:cs typeface="Times New Roman"/>
                        </a:rPr>
                        <a:t> </a:t>
                      </a:r>
                      <a:r>
                        <a:rPr lang="en-US" sz="1400" b="1" dirty="0">
                          <a:latin typeface="Calibri"/>
                          <a:ea typeface="Calibri"/>
                          <a:cs typeface="Times New Roman"/>
                        </a:rPr>
                        <a:t>Dec </a:t>
                      </a:r>
                      <a:r>
                        <a:rPr lang="en-US" sz="1400" b="1" dirty="0" smtClean="0">
                          <a:latin typeface="Calibri"/>
                          <a:ea typeface="Calibri"/>
                          <a:cs typeface="Times New Roman"/>
                        </a:rPr>
                        <a:t>’14; 495FG</a:t>
                      </a:r>
                      <a:endParaRPr lang="en-US" sz="1400" dirty="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smtClean="0">
                          <a:latin typeface="Calibri"/>
                          <a:ea typeface="Calibri"/>
                          <a:cs typeface="Times New Roman"/>
                        </a:rPr>
                        <a:t>447 Tweet; 1147   FG; 2882 FW.</a:t>
                      </a:r>
                      <a:endParaRPr lang="en-US" sz="1400" dirty="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2757 FW;   9  Tweets</a:t>
                      </a:r>
                      <a:endParaRPr lang="en-US" sz="140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0411">
                <a:tc>
                  <a:txBody>
                    <a:bodyPr/>
                    <a:lstStyle/>
                    <a:p>
                      <a:pPr marL="0" marR="0" algn="just">
                        <a:lnSpc>
                          <a:spcPct val="115000"/>
                        </a:lnSpc>
                        <a:spcBef>
                          <a:spcPts val="0"/>
                        </a:spcBef>
                        <a:spcAft>
                          <a:spcPts val="0"/>
                        </a:spcAft>
                      </a:pPr>
                      <a:r>
                        <a:rPr lang="en-US" sz="800" b="1">
                          <a:latin typeface="Calibri"/>
                          <a:ea typeface="Calibri"/>
                          <a:cs typeface="Times New Roman"/>
                        </a:rPr>
                        <a:t>3</a:t>
                      </a:r>
                      <a:endParaRPr lang="en-US" sz="70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600" b="1">
                          <a:latin typeface="Calibri"/>
                          <a:ea typeface="Calibri"/>
                          <a:cs typeface="Times New Roman"/>
                        </a:rPr>
                        <a:t>G+</a:t>
                      </a:r>
                      <a:endParaRPr lang="en-US" sz="160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600" b="1" dirty="0">
                          <a:latin typeface="Calibri"/>
                          <a:ea typeface="Calibri"/>
                          <a:cs typeface="Times New Roman"/>
                        </a:rPr>
                        <a:t>FW: </a:t>
                      </a:r>
                      <a:r>
                        <a:rPr lang="en-US" sz="1600" b="1" dirty="0" smtClean="0">
                          <a:latin typeface="Calibri"/>
                          <a:ea typeface="Calibri"/>
                          <a:cs typeface="Times New Roman"/>
                        </a:rPr>
                        <a:t>1538; </a:t>
                      </a:r>
                      <a:r>
                        <a:rPr lang="en-US" sz="1600" b="1" dirty="0">
                          <a:latin typeface="Calibri"/>
                          <a:ea typeface="Calibri"/>
                          <a:cs typeface="Times New Roman"/>
                        </a:rPr>
                        <a:t>Views: </a:t>
                      </a:r>
                      <a:r>
                        <a:rPr lang="en-US" sz="1600" b="1" dirty="0" smtClean="0">
                          <a:latin typeface="Calibri"/>
                          <a:ea typeface="Calibri"/>
                          <a:cs typeface="Times New Roman"/>
                        </a:rPr>
                        <a:t>508, 733; </a:t>
                      </a:r>
                      <a:r>
                        <a:rPr lang="en-US" sz="1600" b="1" dirty="0">
                          <a:latin typeface="Calibri"/>
                          <a:ea typeface="Calibri"/>
                          <a:cs typeface="Times New Roman"/>
                        </a:rPr>
                        <a:t>Circles: 47; KU in Circles: 1524.</a:t>
                      </a:r>
                      <a:endParaRPr lang="en-US" sz="1600" dirty="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No Official Page</a:t>
                      </a:r>
                      <a:endParaRPr lang="en-US" sz="140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Not active</a:t>
                      </a:r>
                      <a:endParaRPr lang="en-US" sz="140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NA</a:t>
                      </a:r>
                      <a:endParaRPr lang="en-US" sz="140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197 Connections</a:t>
                      </a:r>
                      <a:endParaRPr lang="en-US" sz="140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3034">
                <a:tc>
                  <a:txBody>
                    <a:bodyPr/>
                    <a:lstStyle/>
                    <a:p>
                      <a:pPr marL="0" marR="0" algn="just">
                        <a:lnSpc>
                          <a:spcPct val="115000"/>
                        </a:lnSpc>
                        <a:spcBef>
                          <a:spcPts val="0"/>
                        </a:spcBef>
                        <a:spcAft>
                          <a:spcPts val="0"/>
                        </a:spcAft>
                      </a:pPr>
                      <a:r>
                        <a:rPr lang="en-US" sz="800" b="1">
                          <a:latin typeface="Calibri"/>
                          <a:ea typeface="Calibri"/>
                          <a:cs typeface="Times New Roman"/>
                        </a:rPr>
                        <a:t>4</a:t>
                      </a:r>
                      <a:endParaRPr lang="en-US" sz="70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600" b="1">
                          <a:latin typeface="Calibri"/>
                          <a:ea typeface="Calibri"/>
                          <a:cs typeface="Times New Roman"/>
                        </a:rPr>
                        <a:t>LinkedIn</a:t>
                      </a:r>
                      <a:endParaRPr lang="en-US" sz="160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600" b="1" dirty="0">
                          <a:latin typeface="Calibri"/>
                          <a:ea typeface="Calibri"/>
                          <a:cs typeface="Times New Roman"/>
                        </a:rPr>
                        <a:t>Active Page</a:t>
                      </a:r>
                      <a:endParaRPr lang="en-US" sz="1600" dirty="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No Official Page</a:t>
                      </a:r>
                      <a:endParaRPr lang="en-US" sz="140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smtClean="0">
                          <a:latin typeface="Calibri"/>
                          <a:ea typeface="Calibri"/>
                          <a:cs typeface="Times New Roman"/>
                        </a:rPr>
                        <a:t>287 </a:t>
                      </a:r>
                      <a:r>
                        <a:rPr lang="en-US" sz="1400" b="1" dirty="0">
                          <a:latin typeface="Calibri"/>
                          <a:ea typeface="Calibri"/>
                          <a:cs typeface="Times New Roman"/>
                        </a:rPr>
                        <a:t>Connections</a:t>
                      </a:r>
                      <a:endParaRPr lang="en-US" sz="1400" dirty="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NA</a:t>
                      </a:r>
                      <a:endParaRPr lang="en-US" sz="140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a:latin typeface="Calibri"/>
                          <a:ea typeface="Calibri"/>
                          <a:cs typeface="Times New Roman"/>
                        </a:rPr>
                        <a:t>No official Page</a:t>
                      </a:r>
                      <a:endParaRPr lang="en-US" sz="1400" dirty="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5316">
                <a:tc>
                  <a:txBody>
                    <a:bodyPr/>
                    <a:lstStyle/>
                    <a:p>
                      <a:pPr marL="0" marR="0" algn="just">
                        <a:lnSpc>
                          <a:spcPct val="115000"/>
                        </a:lnSpc>
                        <a:spcBef>
                          <a:spcPts val="0"/>
                        </a:spcBef>
                        <a:spcAft>
                          <a:spcPts val="0"/>
                        </a:spcAft>
                      </a:pPr>
                      <a:r>
                        <a:rPr lang="en-US" sz="800" b="1">
                          <a:latin typeface="Calibri"/>
                          <a:ea typeface="Calibri"/>
                          <a:cs typeface="Times New Roman"/>
                        </a:rPr>
                        <a:t>5</a:t>
                      </a:r>
                      <a:endParaRPr lang="en-US" sz="70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600" b="1" dirty="0" err="1" smtClean="0">
                          <a:latin typeface="Calibri"/>
                          <a:ea typeface="Calibri"/>
                          <a:cs typeface="Times New Roman"/>
                        </a:rPr>
                        <a:t>Vimeo</a:t>
                      </a:r>
                      <a:r>
                        <a:rPr lang="en-US" sz="1600" b="1" dirty="0" smtClean="0">
                          <a:latin typeface="Calibri"/>
                          <a:ea typeface="Calibri"/>
                          <a:cs typeface="Times New Roman"/>
                        </a:rPr>
                        <a:t>/You</a:t>
                      </a:r>
                    </a:p>
                    <a:p>
                      <a:pPr marL="0" marR="0" algn="just">
                        <a:lnSpc>
                          <a:spcPct val="115000"/>
                        </a:lnSpc>
                        <a:spcBef>
                          <a:spcPts val="0"/>
                        </a:spcBef>
                        <a:spcAft>
                          <a:spcPts val="0"/>
                        </a:spcAft>
                      </a:pPr>
                      <a:r>
                        <a:rPr lang="en-US" sz="1600" b="1" dirty="0" smtClean="0">
                          <a:latin typeface="Calibri"/>
                          <a:ea typeface="Calibri"/>
                          <a:cs typeface="Times New Roman"/>
                        </a:rPr>
                        <a:t>Tube</a:t>
                      </a:r>
                      <a:endParaRPr lang="en-US" sz="1600" dirty="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600" b="1" dirty="0" smtClean="0">
                          <a:latin typeface="+mn-lt"/>
                          <a:ea typeface="Calibri"/>
                          <a:cs typeface="Times New Roman"/>
                        </a:rPr>
                        <a:t>50 subscribers  </a:t>
                      </a:r>
                    </a:p>
                    <a:p>
                      <a:pPr marL="0" marR="0" algn="just">
                        <a:lnSpc>
                          <a:spcPct val="115000"/>
                        </a:lnSpc>
                        <a:spcBef>
                          <a:spcPts val="0"/>
                        </a:spcBef>
                        <a:spcAft>
                          <a:spcPts val="0"/>
                        </a:spcAft>
                      </a:pPr>
                      <a:r>
                        <a:rPr lang="en-US" sz="1600" b="1" dirty="0" smtClean="0">
                          <a:latin typeface="+mn-lt"/>
                          <a:ea typeface="Calibri"/>
                          <a:cs typeface="Times New Roman"/>
                        </a:rPr>
                        <a:t>9,196 views</a:t>
                      </a:r>
                    </a:p>
                    <a:p>
                      <a:pPr marL="0" marR="0" algn="just">
                        <a:lnSpc>
                          <a:spcPct val="115000"/>
                        </a:lnSpc>
                        <a:spcBef>
                          <a:spcPts val="0"/>
                        </a:spcBef>
                        <a:spcAft>
                          <a:spcPts val="0"/>
                        </a:spcAft>
                      </a:pPr>
                      <a:r>
                        <a:rPr lang="en-US" sz="1600" b="1" dirty="0" smtClean="0">
                          <a:latin typeface="+mn-lt"/>
                          <a:ea typeface="Calibri"/>
                          <a:cs typeface="Times New Roman"/>
                        </a:rPr>
                        <a:t>Joined 9 Jul 2014</a:t>
                      </a: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No Official Page</a:t>
                      </a:r>
                      <a:endParaRPr lang="en-US" sz="140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a:latin typeface="Calibri"/>
                          <a:ea typeface="Calibri"/>
                          <a:cs typeface="Times New Roman"/>
                        </a:rPr>
                        <a:t>No Official Page</a:t>
                      </a:r>
                      <a:endParaRPr lang="en-US" sz="1400" dirty="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smtClean="0">
                          <a:latin typeface="+mn-lt"/>
                          <a:ea typeface="Calibri"/>
                          <a:cs typeface="Times New Roman"/>
                        </a:rPr>
                        <a:t>76 subscribers  2,393 views</a:t>
                      </a:r>
                    </a:p>
                    <a:p>
                      <a:pPr marL="0" marR="0" algn="just">
                        <a:lnSpc>
                          <a:spcPct val="115000"/>
                        </a:lnSpc>
                        <a:spcBef>
                          <a:spcPts val="0"/>
                        </a:spcBef>
                        <a:spcAft>
                          <a:spcPts val="0"/>
                        </a:spcAft>
                      </a:pPr>
                      <a:r>
                        <a:rPr lang="en-US" sz="1400" b="1" dirty="0" smtClean="0">
                          <a:latin typeface="+mn-lt"/>
                          <a:ea typeface="Calibri"/>
                          <a:cs typeface="Times New Roman"/>
                        </a:rPr>
                        <a:t>Joined 9 Jun 2012</a:t>
                      </a:r>
                      <a:endParaRPr lang="en-US" sz="1400" b="1" dirty="0">
                        <a:latin typeface="+mn-lt"/>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2 Videos, 111 Views.</a:t>
                      </a:r>
                      <a:endParaRPr lang="en-US" sz="1400">
                        <a:latin typeface="Calibri"/>
                        <a:ea typeface="Calibri"/>
                        <a:cs typeface="Times New Roman"/>
                      </a:endParaRPr>
                    </a:p>
                    <a:p>
                      <a:pPr marL="0" marR="0" algn="l">
                        <a:lnSpc>
                          <a:spcPct val="115000"/>
                        </a:lnSpc>
                        <a:spcBef>
                          <a:spcPts val="0"/>
                        </a:spcBef>
                        <a:spcAft>
                          <a:spcPts val="0"/>
                        </a:spcAft>
                      </a:pPr>
                      <a:r>
                        <a:rPr lang="en-US" sz="1400" b="1">
                          <a:latin typeface="Calibri"/>
                          <a:ea typeface="Calibri"/>
                          <a:cs typeface="Times New Roman"/>
                        </a:rPr>
                        <a:t>Vimeo</a:t>
                      </a:r>
                      <a:endParaRPr lang="en-US" sz="140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923">
                <a:tc>
                  <a:txBody>
                    <a:bodyPr/>
                    <a:lstStyle/>
                    <a:p>
                      <a:pPr marL="0" marR="0" algn="just">
                        <a:lnSpc>
                          <a:spcPct val="115000"/>
                        </a:lnSpc>
                        <a:spcBef>
                          <a:spcPts val="0"/>
                        </a:spcBef>
                        <a:spcAft>
                          <a:spcPts val="0"/>
                        </a:spcAft>
                      </a:pPr>
                      <a:r>
                        <a:rPr lang="en-US" sz="800" b="1">
                          <a:latin typeface="Calibri"/>
                          <a:ea typeface="Calibri"/>
                          <a:cs typeface="Times New Roman"/>
                        </a:rPr>
                        <a:t>6</a:t>
                      </a:r>
                      <a:endParaRPr lang="en-US" sz="70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600" b="1" dirty="0">
                          <a:latin typeface="Calibri"/>
                          <a:ea typeface="Calibri"/>
                          <a:cs typeface="Times New Roman"/>
                        </a:rPr>
                        <a:t>RSS feed</a:t>
                      </a:r>
                      <a:endParaRPr lang="en-US" sz="1600" dirty="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600" b="1" dirty="0">
                          <a:latin typeface="Calibri"/>
                          <a:ea typeface="Calibri"/>
                          <a:cs typeface="Times New Roman"/>
                        </a:rPr>
                        <a:t>Nil</a:t>
                      </a:r>
                      <a:endParaRPr lang="en-US" sz="1600" dirty="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a:latin typeface="Calibri"/>
                          <a:ea typeface="Calibri"/>
                          <a:cs typeface="Times New Roman"/>
                        </a:rPr>
                        <a:t>No official page</a:t>
                      </a:r>
                      <a:endParaRPr lang="en-US" sz="1400" dirty="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a:latin typeface="Calibri"/>
                          <a:ea typeface="Calibri"/>
                          <a:cs typeface="Times New Roman"/>
                        </a:rPr>
                        <a:t>Not Active</a:t>
                      </a:r>
                      <a:endParaRPr lang="en-US" sz="1400" dirty="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a:latin typeface="Calibri"/>
                          <a:ea typeface="Calibri"/>
                          <a:cs typeface="Times New Roman"/>
                        </a:rPr>
                        <a:t>NA</a:t>
                      </a:r>
                      <a:endParaRPr lang="en-US" sz="1400" dirty="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1400" dirty="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265" name="Rectangle 1"/>
          <p:cNvSpPr>
            <a:spLocks noChangeArrowheads="1"/>
          </p:cNvSpPr>
          <p:nvPr/>
        </p:nvSpPr>
        <p:spPr bwMode="auto">
          <a:xfrm>
            <a:off x="1141017" y="56447"/>
            <a:ext cx="947105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kumimoji="0" lang="en-US"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FOUR NIGERIAN AND ONE AFRICAN (KENYAN) </a:t>
            </a:r>
            <a:r>
              <a:rPr lang="en-US" b="1" dirty="0" smtClean="0">
                <a:latin typeface="Arial" pitchFamily="34" charset="0"/>
                <a:ea typeface="Calibri" pitchFamily="34" charset="0"/>
                <a:cs typeface="Times New Roman" pitchFamily="18" charset="0"/>
              </a:rPr>
              <a:t>UNIVERSITIES COMPARED</a:t>
            </a:r>
            <a:r>
              <a:rPr kumimoji="0" lang="en-US"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219199" y="487577"/>
          <a:ext cx="9468789" cy="6435356"/>
        </p:xfrm>
        <a:graphic>
          <a:graphicData uri="http://schemas.openxmlformats.org/drawingml/2006/table">
            <a:tbl>
              <a:tblPr/>
              <a:tblGrid>
                <a:gridCol w="554719"/>
                <a:gridCol w="1064942"/>
                <a:gridCol w="1300278"/>
                <a:gridCol w="1298300"/>
                <a:gridCol w="1451565"/>
                <a:gridCol w="2144716"/>
                <a:gridCol w="1654269"/>
              </a:tblGrid>
              <a:tr h="1218685">
                <a:tc>
                  <a:txBody>
                    <a:bodyPr/>
                    <a:lstStyle/>
                    <a:p>
                      <a:pPr marL="0" marR="0" algn="just">
                        <a:lnSpc>
                          <a:spcPct val="115000"/>
                        </a:lnSpc>
                        <a:spcBef>
                          <a:spcPts val="0"/>
                        </a:spcBef>
                        <a:spcAft>
                          <a:spcPts val="0"/>
                        </a:spcAft>
                      </a:pPr>
                      <a:r>
                        <a:rPr lang="en-US" sz="1100" b="1" dirty="0">
                          <a:latin typeface="Calibri"/>
                          <a:ea typeface="Calibri"/>
                          <a:cs typeface="Times New Roman"/>
                        </a:rPr>
                        <a:t>S/N</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800" b="1" dirty="0">
                          <a:latin typeface="Calibri"/>
                          <a:ea typeface="Calibri"/>
                          <a:cs typeface="Times New Roman"/>
                        </a:rPr>
                        <a:t>Social Media Type</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a:latin typeface="Calibri"/>
                          <a:ea typeface="Calibri"/>
                          <a:cs typeface="Times New Roman"/>
                        </a:rPr>
                        <a:t>University of Benin,</a:t>
                      </a:r>
                    </a:p>
                    <a:p>
                      <a:pPr marL="0" marR="0" algn="just">
                        <a:lnSpc>
                          <a:spcPct val="115000"/>
                        </a:lnSpc>
                        <a:spcBef>
                          <a:spcPts val="0"/>
                        </a:spcBef>
                        <a:spcAft>
                          <a:spcPts val="0"/>
                        </a:spcAft>
                      </a:pPr>
                      <a:r>
                        <a:rPr lang="en-US" sz="1400" b="1" dirty="0">
                          <a:latin typeface="Calibri"/>
                          <a:ea typeface="Calibri"/>
                          <a:cs typeface="Times New Roman"/>
                        </a:rPr>
                        <a:t>Benin City</a:t>
                      </a:r>
                    </a:p>
                    <a:p>
                      <a:pPr marL="0" marR="0" algn="just">
                        <a:lnSpc>
                          <a:spcPct val="115000"/>
                        </a:lnSpc>
                        <a:spcBef>
                          <a:spcPts val="0"/>
                        </a:spcBef>
                        <a:spcAft>
                          <a:spcPts val="0"/>
                        </a:spcAft>
                      </a:pPr>
                      <a:r>
                        <a:rPr lang="en-US" sz="1400" b="1" dirty="0">
                          <a:latin typeface="Calibri"/>
                          <a:ea typeface="Calibri"/>
                          <a:cs typeface="Times New Roman"/>
                        </a:rPr>
                        <a:t>Founded 1970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600" b="1" dirty="0">
                          <a:latin typeface="Calibri"/>
                          <a:ea typeface="Calibri"/>
                          <a:cs typeface="Times New Roman"/>
                        </a:rPr>
                        <a:t>University of Maiduguri</a:t>
                      </a:r>
                    </a:p>
                    <a:p>
                      <a:pPr marL="0" marR="0" algn="just">
                        <a:lnSpc>
                          <a:spcPct val="115000"/>
                        </a:lnSpc>
                        <a:spcBef>
                          <a:spcPts val="0"/>
                        </a:spcBef>
                        <a:spcAft>
                          <a:spcPts val="0"/>
                        </a:spcAft>
                      </a:pPr>
                      <a:r>
                        <a:rPr lang="en-US" sz="1600" b="1" dirty="0">
                          <a:latin typeface="Calibri"/>
                          <a:ea typeface="Calibri"/>
                          <a:cs typeface="Times New Roman"/>
                        </a:rPr>
                        <a:t>Founded 1975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err="1">
                          <a:latin typeface="Calibri"/>
                          <a:ea typeface="Calibri"/>
                          <a:cs typeface="Times New Roman"/>
                        </a:rPr>
                        <a:t>Usmanu</a:t>
                      </a:r>
                      <a:r>
                        <a:rPr lang="en-US" sz="1400" b="1" dirty="0">
                          <a:latin typeface="Calibri"/>
                          <a:ea typeface="Calibri"/>
                          <a:cs typeface="Times New Roman"/>
                        </a:rPr>
                        <a:t> </a:t>
                      </a:r>
                      <a:r>
                        <a:rPr lang="en-US" sz="1400" b="1" dirty="0" err="1">
                          <a:latin typeface="Calibri"/>
                          <a:ea typeface="Calibri"/>
                          <a:cs typeface="Times New Roman"/>
                        </a:rPr>
                        <a:t>Danfodio</a:t>
                      </a:r>
                      <a:r>
                        <a:rPr lang="en-US" sz="1400" b="1" dirty="0">
                          <a:latin typeface="Calibri"/>
                          <a:ea typeface="Calibri"/>
                          <a:cs typeface="Times New Roman"/>
                        </a:rPr>
                        <a:t> University  </a:t>
                      </a:r>
                      <a:r>
                        <a:rPr lang="en-US" sz="1400" b="1" dirty="0" err="1">
                          <a:latin typeface="Calibri"/>
                          <a:ea typeface="Calibri"/>
                          <a:cs typeface="Times New Roman"/>
                        </a:rPr>
                        <a:t>Sokoto</a:t>
                      </a:r>
                      <a:r>
                        <a:rPr lang="en-US" sz="1400" b="1" dirty="0">
                          <a:latin typeface="Calibri"/>
                          <a:ea typeface="Calibri"/>
                          <a:cs typeface="Times New Roman"/>
                        </a:rPr>
                        <a:t>.</a:t>
                      </a:r>
                    </a:p>
                    <a:p>
                      <a:pPr marL="0" marR="0" algn="just">
                        <a:lnSpc>
                          <a:spcPct val="115000"/>
                        </a:lnSpc>
                        <a:spcBef>
                          <a:spcPts val="0"/>
                        </a:spcBef>
                        <a:spcAft>
                          <a:spcPts val="0"/>
                        </a:spcAft>
                      </a:pPr>
                      <a:r>
                        <a:rPr lang="en-US" sz="1400" b="1" dirty="0">
                          <a:latin typeface="Calibri"/>
                          <a:ea typeface="Calibri"/>
                          <a:cs typeface="Times New Roman"/>
                        </a:rPr>
                        <a:t>Founded 1975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University of Jos,</a:t>
                      </a:r>
                    </a:p>
                    <a:p>
                      <a:pPr marL="0" marR="0" algn="just">
                        <a:lnSpc>
                          <a:spcPct val="115000"/>
                        </a:lnSpc>
                        <a:spcBef>
                          <a:spcPts val="0"/>
                        </a:spcBef>
                        <a:spcAft>
                          <a:spcPts val="0"/>
                        </a:spcAft>
                      </a:pPr>
                      <a:r>
                        <a:rPr lang="en-US" sz="1400" b="1">
                          <a:latin typeface="Calibri"/>
                          <a:ea typeface="Calibri"/>
                          <a:cs typeface="Times New Roman"/>
                        </a:rPr>
                        <a:t>Nigeria.</a:t>
                      </a:r>
                    </a:p>
                    <a:p>
                      <a:pPr marL="0" marR="0" algn="just">
                        <a:lnSpc>
                          <a:spcPct val="115000"/>
                        </a:lnSpc>
                        <a:spcBef>
                          <a:spcPts val="0"/>
                        </a:spcBef>
                        <a:spcAft>
                          <a:spcPts val="0"/>
                        </a:spcAft>
                      </a:pPr>
                      <a:r>
                        <a:rPr lang="en-US" sz="1400" b="1">
                          <a:latin typeface="Calibri"/>
                          <a:ea typeface="Calibri"/>
                          <a:cs typeface="Times New Roman"/>
                        </a:rPr>
                        <a:t>Founded 1975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Bayero University ,</a:t>
                      </a:r>
                    </a:p>
                    <a:p>
                      <a:pPr marL="0" marR="0" algn="just">
                        <a:lnSpc>
                          <a:spcPct val="115000"/>
                        </a:lnSpc>
                        <a:spcBef>
                          <a:spcPts val="0"/>
                        </a:spcBef>
                        <a:spcAft>
                          <a:spcPts val="0"/>
                        </a:spcAft>
                      </a:pPr>
                      <a:r>
                        <a:rPr lang="en-US" sz="1400" b="1">
                          <a:latin typeface="Calibri"/>
                          <a:ea typeface="Calibri"/>
                          <a:cs typeface="Times New Roman"/>
                        </a:rPr>
                        <a:t>Kano.</a:t>
                      </a:r>
                    </a:p>
                    <a:p>
                      <a:pPr marL="0" marR="0" algn="just">
                        <a:lnSpc>
                          <a:spcPct val="115000"/>
                        </a:lnSpc>
                        <a:spcBef>
                          <a:spcPts val="0"/>
                        </a:spcBef>
                        <a:spcAft>
                          <a:spcPts val="0"/>
                        </a:spcAft>
                      </a:pPr>
                      <a:r>
                        <a:rPr lang="en-US" sz="1400" b="1">
                          <a:latin typeface="Calibri"/>
                          <a:ea typeface="Calibri"/>
                          <a:cs typeface="Times New Roman"/>
                        </a:rPr>
                        <a:t>Founded 1975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7244">
                <a:tc>
                  <a:txBody>
                    <a:bodyPr/>
                    <a:lstStyle/>
                    <a:p>
                      <a:pPr marL="0" marR="0" algn="just">
                        <a:lnSpc>
                          <a:spcPct val="115000"/>
                        </a:lnSpc>
                        <a:spcBef>
                          <a:spcPts val="0"/>
                        </a:spcBef>
                        <a:spcAft>
                          <a:spcPts val="0"/>
                        </a:spcAft>
                      </a:pPr>
                      <a:r>
                        <a:rPr lang="en-US" sz="1100">
                          <a:latin typeface="Calibri"/>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800">
                          <a:latin typeface="Calibri"/>
                          <a:ea typeface="Calibri"/>
                          <a:cs typeface="Times New Roman"/>
                        </a:rPr>
                        <a:t>FaceBook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No official Page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600" b="1">
                          <a:latin typeface="Calibri"/>
                          <a:ea typeface="Calibri"/>
                          <a:cs typeface="Times New Roman"/>
                        </a:rPr>
                        <a:t>29,234 Likes; FW; Last Post 6/11/14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No active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App present</a:t>
                      </a:r>
                    </a:p>
                    <a:p>
                      <a:pPr marL="0" marR="0" algn="just">
                        <a:lnSpc>
                          <a:spcPct val="115000"/>
                        </a:lnSpc>
                        <a:spcBef>
                          <a:spcPts val="0"/>
                        </a:spcBef>
                        <a:spcAft>
                          <a:spcPts val="0"/>
                        </a:spcAft>
                      </a:pPr>
                      <a:r>
                        <a:rPr lang="en-US" sz="1400" b="1">
                          <a:latin typeface="Calibri"/>
                          <a:ea typeface="Calibri"/>
                          <a:cs typeface="Times New Roman"/>
                        </a:rPr>
                        <a:t> website </a:t>
                      </a:r>
                    </a:p>
                    <a:p>
                      <a:pPr marL="0" marR="0" algn="just">
                        <a:lnSpc>
                          <a:spcPct val="115000"/>
                        </a:lnSpc>
                        <a:spcBef>
                          <a:spcPts val="0"/>
                        </a:spcBef>
                        <a:spcAft>
                          <a:spcPts val="0"/>
                        </a:spcAft>
                      </a:pPr>
                      <a:r>
                        <a:rPr lang="en-US" sz="1400" b="1">
                          <a:latin typeface="Calibri"/>
                          <a:ea typeface="Calibri"/>
                          <a:cs typeface="Times New Roman"/>
                        </a:rPr>
                        <a:t>but not active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Icon present but not active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92746">
                <a:tc>
                  <a:txBody>
                    <a:bodyPr/>
                    <a:lstStyle/>
                    <a:p>
                      <a:pPr marL="0" marR="0" algn="just">
                        <a:lnSpc>
                          <a:spcPct val="115000"/>
                        </a:lnSpc>
                        <a:spcBef>
                          <a:spcPts val="0"/>
                        </a:spcBef>
                        <a:spcAft>
                          <a:spcPts val="0"/>
                        </a:spcAft>
                      </a:pPr>
                      <a:r>
                        <a:rPr lang="en-US" sz="1100">
                          <a:latin typeface="Calibri"/>
                          <a:ea typeface="Calibri"/>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800">
                          <a:latin typeface="Calibri"/>
                          <a:ea typeface="Calibri"/>
                          <a:cs typeface="Times New Roman"/>
                        </a:rPr>
                        <a:t>Twitter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FW: 2085; FG: 2; TW: 102 Last tweet: 03/08/15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600" b="1">
                          <a:latin typeface="Calibri"/>
                          <a:ea typeface="Calibri"/>
                          <a:cs typeface="Times New Roman"/>
                        </a:rPr>
                        <a:t>FG:11; FW:521; </a:t>
                      </a:r>
                    </a:p>
                    <a:p>
                      <a:pPr marL="0" marR="0" algn="just">
                        <a:lnSpc>
                          <a:spcPct val="115000"/>
                        </a:lnSpc>
                        <a:spcBef>
                          <a:spcPts val="0"/>
                        </a:spcBef>
                        <a:spcAft>
                          <a:spcPts val="0"/>
                        </a:spcAft>
                      </a:pPr>
                      <a:r>
                        <a:rPr lang="en-US" sz="1600" b="1">
                          <a:latin typeface="Calibri"/>
                          <a:ea typeface="Calibri"/>
                          <a:cs typeface="Times New Roman"/>
                        </a:rPr>
                        <a:t>TW 13; Last Post: 09/01/14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Not active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App present</a:t>
                      </a:r>
                    </a:p>
                    <a:p>
                      <a:pPr marL="0" marR="0" algn="just">
                        <a:lnSpc>
                          <a:spcPct val="115000"/>
                        </a:lnSpc>
                        <a:spcBef>
                          <a:spcPts val="0"/>
                        </a:spcBef>
                        <a:spcAft>
                          <a:spcPts val="0"/>
                        </a:spcAft>
                      </a:pPr>
                      <a:r>
                        <a:rPr lang="en-US" sz="1400" b="1">
                          <a:latin typeface="Calibri"/>
                          <a:ea typeface="Calibri"/>
                          <a:cs typeface="Times New Roman"/>
                        </a:rPr>
                        <a:t> website </a:t>
                      </a:r>
                    </a:p>
                    <a:p>
                      <a:pPr marL="0" marR="0" algn="just">
                        <a:lnSpc>
                          <a:spcPct val="115000"/>
                        </a:lnSpc>
                        <a:spcBef>
                          <a:spcPts val="0"/>
                        </a:spcBef>
                        <a:spcAft>
                          <a:spcPts val="0"/>
                        </a:spcAft>
                      </a:pPr>
                      <a:r>
                        <a:rPr lang="en-US" sz="1400" b="1">
                          <a:latin typeface="Calibri"/>
                          <a:ea typeface="Calibri"/>
                          <a:cs typeface="Times New Roman"/>
                        </a:rPr>
                        <a:t>but not active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a:latin typeface="Calibri"/>
                          <a:ea typeface="Calibri"/>
                          <a:cs typeface="Times New Roman"/>
                        </a:rPr>
                        <a:t>Icon present but not active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7141">
                <a:tc>
                  <a:txBody>
                    <a:bodyPr/>
                    <a:lstStyle/>
                    <a:p>
                      <a:pPr marL="0" marR="0" algn="just">
                        <a:lnSpc>
                          <a:spcPct val="115000"/>
                        </a:lnSpc>
                        <a:spcBef>
                          <a:spcPts val="0"/>
                        </a:spcBef>
                        <a:spcAft>
                          <a:spcPts val="0"/>
                        </a:spcAft>
                      </a:pPr>
                      <a:r>
                        <a:rPr lang="en-US" sz="1100">
                          <a:latin typeface="Calibri"/>
                          <a:ea typeface="Calibri"/>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800">
                          <a:latin typeface="Calibri"/>
                          <a:ea typeface="Calibri"/>
                          <a:cs typeface="Times New Roman"/>
                        </a:rPr>
                        <a:t>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No official page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600" b="1">
                          <a:latin typeface="Calibri"/>
                          <a:ea typeface="Calibri"/>
                          <a:cs typeface="Times New Roman"/>
                        </a:rPr>
                        <a:t>No Official Page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Nil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Icon present but not active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7141">
                <a:tc>
                  <a:txBody>
                    <a:bodyPr/>
                    <a:lstStyle/>
                    <a:p>
                      <a:pPr marL="0" marR="0" algn="just">
                        <a:lnSpc>
                          <a:spcPct val="115000"/>
                        </a:lnSpc>
                        <a:spcBef>
                          <a:spcPts val="0"/>
                        </a:spcBef>
                        <a:spcAft>
                          <a:spcPts val="0"/>
                        </a:spcAft>
                      </a:pPr>
                      <a:r>
                        <a:rPr lang="en-US" sz="1100">
                          <a:latin typeface="Calibri"/>
                          <a:ea typeface="Calibri"/>
                          <a:cs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800">
                          <a:latin typeface="Calibri"/>
                          <a:ea typeface="Calibri"/>
                          <a:cs typeface="Times New Roman"/>
                        </a:rPr>
                        <a:t>LinkedIn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No official page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600" b="1">
                          <a:latin typeface="Calibri"/>
                          <a:ea typeface="Calibri"/>
                          <a:cs typeface="Times New Roman"/>
                        </a:rPr>
                        <a:t>No Official Page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Nil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Icon present but not active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2050">
                <a:tc>
                  <a:txBody>
                    <a:bodyPr/>
                    <a:lstStyle/>
                    <a:p>
                      <a:pPr marL="0" marR="0" algn="just">
                        <a:lnSpc>
                          <a:spcPct val="115000"/>
                        </a:lnSpc>
                        <a:spcBef>
                          <a:spcPts val="0"/>
                        </a:spcBef>
                        <a:spcAft>
                          <a:spcPts val="0"/>
                        </a:spcAft>
                      </a:pPr>
                      <a:r>
                        <a:rPr lang="en-US" sz="1100">
                          <a:latin typeface="Calibri"/>
                          <a:ea typeface="Calibri"/>
                          <a:cs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800">
                          <a:latin typeface="Calibri"/>
                          <a:ea typeface="Calibri"/>
                          <a:cs typeface="Times New Roman"/>
                        </a:rPr>
                        <a:t>YouTube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7subscribers 293 views</a:t>
                      </a:r>
                    </a:p>
                    <a:p>
                      <a:pPr marL="0" marR="0" algn="just">
                        <a:lnSpc>
                          <a:spcPct val="115000"/>
                        </a:lnSpc>
                        <a:spcBef>
                          <a:spcPts val="0"/>
                        </a:spcBef>
                        <a:spcAft>
                          <a:spcPts val="0"/>
                        </a:spcAft>
                      </a:pPr>
                      <a:r>
                        <a:rPr lang="en-US" sz="1400" b="1">
                          <a:latin typeface="Calibri"/>
                          <a:ea typeface="Calibri"/>
                          <a:cs typeface="Times New Roman"/>
                        </a:rPr>
                        <a:t>Joined 6 Mar 2014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600" b="1">
                          <a:latin typeface="Calibri"/>
                          <a:ea typeface="Calibri"/>
                          <a:cs typeface="Times New Roman"/>
                        </a:rPr>
                        <a:t>No Official Page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a:latin typeface="Calibri"/>
                          <a:ea typeface="Calibri"/>
                          <a:cs typeface="Times New Roman"/>
                        </a:rPr>
                        <a:t>Nil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a:latin typeface="Calibri"/>
                          <a:ea typeface="Calibri"/>
                          <a:cs typeface="Times New Roman"/>
                        </a:rPr>
                        <a:t>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5416">
                <a:tc>
                  <a:txBody>
                    <a:bodyPr/>
                    <a:lstStyle/>
                    <a:p>
                      <a:pPr marL="0" marR="0" algn="just">
                        <a:lnSpc>
                          <a:spcPct val="115000"/>
                        </a:lnSpc>
                        <a:spcBef>
                          <a:spcPts val="0"/>
                        </a:spcBef>
                        <a:spcAft>
                          <a:spcPts val="0"/>
                        </a:spcAft>
                      </a:pPr>
                      <a:r>
                        <a:rPr lang="en-US" sz="1100">
                          <a:latin typeface="Calibri"/>
                          <a:ea typeface="Calibri"/>
                          <a:cs typeface="Times New Roman"/>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800" dirty="0">
                          <a:latin typeface="Calibri"/>
                          <a:ea typeface="Calibri"/>
                          <a:cs typeface="Times New Roman"/>
                        </a:rPr>
                        <a:t>RSS Feed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a:latin typeface="Calibri"/>
                          <a:ea typeface="Calibri"/>
                          <a:cs typeface="Times New Roman"/>
                        </a:rPr>
                        <a:t>Official page leads to </a:t>
                      </a:r>
                      <a:r>
                        <a:rPr lang="en-US" sz="1400" b="1" dirty="0" err="1">
                          <a:latin typeface="Calibri"/>
                          <a:ea typeface="Calibri"/>
                          <a:cs typeface="Times New Roman"/>
                        </a:rPr>
                        <a:t>Youtube</a:t>
                      </a:r>
                      <a:endParaRPr lang="en-US"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600" b="1" dirty="0">
                          <a:latin typeface="Calibri"/>
                          <a:ea typeface="Calibri"/>
                          <a:cs typeface="Times New Roman"/>
                        </a:rPr>
                        <a:t>No Official Page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a:latin typeface="Calibri"/>
                          <a:ea typeface="Calibri"/>
                          <a:cs typeface="Times New Roman"/>
                        </a:rPr>
                        <a:t>Nil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a:latin typeface="Calibri"/>
                          <a:ea typeface="Calibri"/>
                          <a:cs typeface="Times New Roman"/>
                        </a:rPr>
                        <a:t>Icon present but not active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1745" name="Rectangle 1"/>
          <p:cNvSpPr>
            <a:spLocks noChangeArrowheads="1"/>
          </p:cNvSpPr>
          <p:nvPr/>
        </p:nvSpPr>
        <p:spPr bwMode="auto">
          <a:xfrm>
            <a:off x="3693259" y="-33010"/>
            <a:ext cx="4805482"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MORE NIGERIAN UNIVERSITIES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4180</TotalTime>
  <Words>1171</Words>
  <Application>Microsoft Office PowerPoint</Application>
  <PresentationFormat>Custom</PresentationFormat>
  <Paragraphs>236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Social Media Adoption By Nigerian Universities-How Have They Fared?</vt:lpstr>
      <vt:lpstr>OBJECTIVES</vt:lpstr>
      <vt:lpstr>How Many Universities do we have in Nigeria?</vt:lpstr>
      <vt:lpstr>WHAT IS SOCIAL MEDIA?</vt:lpstr>
      <vt:lpstr> WORLDWIDE USE OF COMMON SOCIAL MEDIA TECHNOLOGIES</vt:lpstr>
      <vt:lpstr>Slide 6</vt:lpstr>
      <vt:lpstr>Slide 7</vt:lpstr>
      <vt:lpstr>Slide 8</vt:lpstr>
      <vt:lpstr>Slide 9</vt:lpstr>
      <vt:lpstr>Slide 10</vt:lpstr>
      <vt:lpstr>Slide 11</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Media Adoption By Nigerian Universities.  How have they Faired?</dc:title>
  <dc:creator>user</dc:creator>
  <cp:lastModifiedBy>Dr Olubodun</cp:lastModifiedBy>
  <cp:revision>246</cp:revision>
  <dcterms:created xsi:type="dcterms:W3CDTF">2015-09-13T02:23:35Z</dcterms:created>
  <dcterms:modified xsi:type="dcterms:W3CDTF">2015-10-07T20:03:34Z</dcterms:modified>
</cp:coreProperties>
</file>