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vide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.pn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6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426CA-E11B-B949-B541-0DECEFD75B2A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92E31-6F8E-C54A-9E26-4917A86CD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8A27-50EE-1543-81BD-97F938079E25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257B-003F-FB4E-ABEF-87B6F149B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2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9C4B7-936F-4B47-9ECC-EBAF25A2EF8A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EE1E8-270A-0B41-88CB-8CB084C5E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BEAF6-8AD5-364A-B5CF-A742A68E8575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B3AB1-904D-854E-9FEC-C3878DB1E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C06BE-116C-7C43-9E83-421656B4DC4D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98F-83E2-1048-81F4-4519B6D0C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264D8-3961-4B41-AD25-3956AFBD1477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047CE-A587-E94B-9E81-8F22C7D1C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3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A99B-2E3A-E646-B5C9-E2994E1B86EE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D9791-188E-6047-8BEB-E19FBA160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BC65D-48EE-CB41-93C1-E9E35E3E95CD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5247-0EF8-5D4D-9349-10D51FD4A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1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EE444-3A23-414E-8E20-1393B043968F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52EB-6327-6040-9D6C-0AFFC0CBD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4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8A0C2-D645-964B-83CA-F40E8BA0D6C0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E0CBB-047B-CA4E-83CA-E878AC416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A8EE6-FB7E-154F-9DE1-812726997DC0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7C24-7BFB-4D4C-94E6-0D96699A5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3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542B36-5840-DD4E-A0D9-77CC3A87FD84}" type="datetimeFigureOut">
              <a:rPr lang="en-US"/>
              <a:pPr>
                <a:defRPr/>
              </a:pPr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0FFE8F8-3FD4-E348-A272-65A7FFA1F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microsoft.com/office/2007/relationships/media" Target="../media/media1.png"/><Relationship Id="rId2" Type="http://schemas.openxmlformats.org/officeDocument/2006/relationships/video" Target="../media/media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240" y="93059"/>
            <a:ext cx="8072438" cy="2759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 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b="1" dirty="0" smtClean="0">
                <a:ea typeface="+mj-ea"/>
                <a:cs typeface="+mj-cs"/>
              </a:rPr>
              <a:t>Setting </a:t>
            </a:r>
            <a:r>
              <a:rPr lang="en-US" b="1" dirty="0" smtClean="0">
                <a:ea typeface="+mj-ea"/>
                <a:cs typeface="+mj-cs"/>
              </a:rPr>
              <a:t>up eLearning Programmes at Higher Educational Institutions- The Case of University of Professional Studies, Accra (UPSA</a:t>
            </a:r>
            <a:r>
              <a:rPr lang="en-US" dirty="0" smtClean="0">
                <a:ea typeface="+mj-ea"/>
                <a:cs typeface="+mj-cs"/>
              </a:rPr>
              <a:t>) 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288298" y="4971151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alibri" charset="0"/>
              </a:rPr>
              <a:t>Dr. Ebenezer Malcalm</a:t>
            </a:r>
          </a:p>
          <a:p>
            <a:r>
              <a:rPr lang="en-US" b="1" dirty="0">
                <a:solidFill>
                  <a:srgbClr val="FF0000"/>
                </a:solidFill>
                <a:latin typeface="Calibri" charset="0"/>
              </a:rPr>
              <a:t>Coordinator of Distance Learning School- (UPSA)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6794" y="3057589"/>
            <a:ext cx="2712530" cy="1713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DLS Logo.png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 bwMode="auto">
          <a:xfrm>
            <a:off x="3772883" y="3057589"/>
            <a:ext cx="1886441" cy="172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0997"/>
          </a:xfrm>
        </p:spPr>
        <p:txBody>
          <a:bodyPr/>
          <a:lstStyle/>
          <a:p>
            <a:r>
              <a:rPr lang="en-US" b="1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37003"/>
            <a:ext cx="9025326" cy="5769967"/>
          </a:xfrm>
        </p:spPr>
        <p:txBody>
          <a:bodyPr/>
          <a:lstStyle/>
          <a:p>
            <a:r>
              <a:rPr lang="en-US" b="1" dirty="0" smtClean="0"/>
              <a:t>The Stakeholders Committee membership really helped to facilitate the process of setting up the e-learning Programmes.</a:t>
            </a:r>
          </a:p>
          <a:p>
            <a:r>
              <a:rPr lang="en-US" b="1" dirty="0" smtClean="0"/>
              <a:t>The Distance Learning  School Policy document was really helpful to clarify a lot of issues.</a:t>
            </a:r>
          </a:p>
          <a:p>
            <a:r>
              <a:rPr lang="en-US" b="1" dirty="0" smtClean="0"/>
              <a:t>The  copyrights of the </a:t>
            </a:r>
            <a:r>
              <a:rPr lang="en-US" b="1" dirty="0"/>
              <a:t>c</a:t>
            </a:r>
            <a:r>
              <a:rPr lang="en-US" b="1" dirty="0" smtClean="0"/>
              <a:t>ourse materials was an issue.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0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5070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8" y="678094"/>
            <a:ext cx="8963678" cy="6078192"/>
          </a:xfrm>
        </p:spPr>
        <p:txBody>
          <a:bodyPr/>
          <a:lstStyle/>
          <a:p>
            <a:r>
              <a:rPr lang="en-US" b="1" dirty="0" smtClean="0"/>
              <a:t>Setting up of Online or e-learning programmes is daunting task that calls for systematic  approach.</a:t>
            </a:r>
          </a:p>
          <a:p>
            <a:r>
              <a:rPr lang="en-US" b="1" dirty="0" smtClean="0"/>
              <a:t>There myriads of issues that need to be looked at.</a:t>
            </a:r>
          </a:p>
          <a:p>
            <a:r>
              <a:rPr lang="en-US" b="1" dirty="0" smtClean="0"/>
              <a:t>The concerns of faculty members are very crucial in the development and deployment process.</a:t>
            </a:r>
          </a:p>
          <a:p>
            <a:r>
              <a:rPr lang="en-US" b="1" dirty="0" smtClean="0"/>
              <a:t>There also the need to form stakeholder committee  to ensure smooth take off and deploy- </a:t>
            </a:r>
            <a:r>
              <a:rPr lang="en-US" b="1" dirty="0" err="1" smtClean="0"/>
              <a:t>ment</a:t>
            </a:r>
            <a:r>
              <a:rPr lang="en-US" b="1" dirty="0" smtClean="0"/>
              <a:t> of the courses online.</a:t>
            </a:r>
          </a:p>
          <a:p>
            <a:pPr marL="0" indent="0" algn="ctr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Thank you for your Audience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5678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2427"/>
          </a:xfrm>
        </p:spPr>
        <p:txBody>
          <a:bodyPr/>
          <a:lstStyle/>
          <a:p>
            <a:r>
              <a:rPr lang="en-US" b="1" dirty="0">
                <a:latin typeface="Calibri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9609"/>
            <a:ext cx="9036050" cy="5576941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The </a:t>
            </a:r>
            <a:r>
              <a:rPr lang="en-US" b="1" dirty="0" smtClean="0">
                <a:ea typeface="+mn-ea"/>
                <a:cs typeface="+mn-cs"/>
              </a:rPr>
              <a:t>rapid expansion of higher education opportunities together with the exponential growth of </a:t>
            </a:r>
            <a:r>
              <a:rPr lang="en-US" b="1" dirty="0" smtClean="0">
                <a:ea typeface="+mn-ea"/>
                <a:cs typeface="+mn-cs"/>
              </a:rPr>
              <a:t>distance/online </a:t>
            </a:r>
            <a:r>
              <a:rPr lang="en-US" b="1" dirty="0" smtClean="0">
                <a:ea typeface="+mn-ea"/>
                <a:cs typeface="+mn-cs"/>
              </a:rPr>
              <a:t>education posed a threat to the quality of higher education in general</a:t>
            </a:r>
            <a:r>
              <a:rPr lang="en-US" b="1" dirty="0" smtClean="0">
                <a:ea typeface="+mn-ea"/>
                <a:cs typeface="+mn-cs"/>
              </a:rPr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Setting up Distance/Online Learning Programmes  is daunting task.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Setting up Distance/Online Learning Programmes have to be done in more systematic manner.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The Webinar will take you through how UPSA Online Learning Programmes was set up. 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b="1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University of Professional Studies, Accra</a:t>
            </a:r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84946" y="1417638"/>
            <a:ext cx="8822530" cy="5268912"/>
          </a:xfrm>
        </p:spPr>
        <p:txBody>
          <a:bodyPr/>
          <a:lstStyle/>
          <a:p>
            <a:r>
              <a:rPr lang="en-US" b="1" dirty="0" smtClean="0"/>
              <a:t>The University of Professional Studies, Accra (UPSA) is a public university that provides both academic and business professional education in Ghana. </a:t>
            </a:r>
          </a:p>
          <a:p>
            <a:r>
              <a:rPr lang="en-US" b="1" dirty="0" smtClean="0"/>
              <a:t>With over forty (40) years of experience, the University has gained a reputation as the oldest professional accountancy and management tuition provider having many of its products in key leadership positions in Ghana and elsewhere</a:t>
            </a:r>
            <a:r>
              <a:rPr lang="en-US" dirty="0" smtClean="0"/>
              <a:t>. 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90" y="274638"/>
            <a:ext cx="8316910" cy="945932"/>
          </a:xfrm>
        </p:spPr>
        <p:txBody>
          <a:bodyPr/>
          <a:lstStyle/>
          <a:p>
            <a:r>
              <a:rPr lang="en-US" b="1" dirty="0"/>
              <a:t>University of Professional Studies, </a:t>
            </a:r>
            <a:r>
              <a:rPr lang="en-US" b="1" dirty="0" smtClean="0"/>
              <a:t>Accra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220570"/>
            <a:ext cx="8963678" cy="5637430"/>
          </a:xfrm>
        </p:spPr>
        <p:txBody>
          <a:bodyPr/>
          <a:lstStyle/>
          <a:p>
            <a:r>
              <a:rPr lang="en-US" b="1" dirty="0" smtClean="0"/>
              <a:t>The University was the first and is still the only public institution with the mandate to offer both academic degrees and provide training for higher Professional education in Ghana.  </a:t>
            </a:r>
          </a:p>
          <a:p>
            <a:r>
              <a:rPr lang="en-US" b="1" dirty="0" smtClean="0"/>
              <a:t>The University currently has a student population of about ten thousand (10,000).</a:t>
            </a:r>
          </a:p>
          <a:p>
            <a:r>
              <a:rPr lang="en-US" b="1" dirty="0" smtClean="0"/>
              <a:t>The University currently offers Undergraduate and Master’s Degrees in several programmes. The combination of scholarship with professionalism is the foundation of the university’s unique profile. 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608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67" y="147948"/>
            <a:ext cx="8815722" cy="1269690"/>
          </a:xfrm>
        </p:spPr>
        <p:txBody>
          <a:bodyPr/>
          <a:lstStyle/>
          <a:p>
            <a:r>
              <a:rPr lang="en-US" b="1" dirty="0" smtClean="0"/>
              <a:t>Setting  up Online Learning  Programmes at UPSA( 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67" y="1417638"/>
            <a:ext cx="8914360" cy="5289332"/>
          </a:xfrm>
        </p:spPr>
        <p:txBody>
          <a:bodyPr/>
          <a:lstStyle/>
          <a:p>
            <a:r>
              <a:rPr lang="en-US" b="1" dirty="0" smtClean="0"/>
              <a:t>Setting  up Distance Learning School.</a:t>
            </a:r>
          </a:p>
          <a:p>
            <a:r>
              <a:rPr lang="en-US" b="1" dirty="0" smtClean="0"/>
              <a:t>Developed Policy document  spelling out clear cut Policy and procedures on how to  go about the entire process.</a:t>
            </a:r>
            <a:endParaRPr lang="en-US" b="1" dirty="0" smtClean="0"/>
          </a:p>
          <a:p>
            <a:r>
              <a:rPr lang="en-US" b="1" dirty="0" smtClean="0"/>
              <a:t>Formation of stakeholders’ committee on Online Learning</a:t>
            </a:r>
          </a:p>
          <a:p>
            <a:r>
              <a:rPr lang="en-US" b="1" dirty="0" smtClean="0"/>
              <a:t>Building of capacity of faculty members on how to develop online learning  course materials.</a:t>
            </a:r>
          </a:p>
          <a:p>
            <a:r>
              <a:rPr lang="en-US" b="1" dirty="0" smtClean="0"/>
              <a:t>Checking for plagiarism </a:t>
            </a:r>
          </a:p>
          <a:p>
            <a:r>
              <a:rPr lang="en-US" b="1" dirty="0" smtClean="0"/>
              <a:t>External review of </a:t>
            </a:r>
            <a:r>
              <a:rPr lang="en-US" b="1" dirty="0"/>
              <a:t>c</a:t>
            </a:r>
            <a:r>
              <a:rPr lang="en-US" b="1" dirty="0" smtClean="0"/>
              <a:t>ourse materials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4883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61" y="0"/>
            <a:ext cx="8573639" cy="779641"/>
          </a:xfrm>
        </p:spPr>
        <p:txBody>
          <a:bodyPr/>
          <a:lstStyle/>
          <a:p>
            <a:r>
              <a:rPr lang="en-US" sz="2800" b="1" dirty="0" smtClean="0"/>
              <a:t>Setting  up Online Learning  Programmes at UPSA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1017"/>
            <a:ext cx="8914361" cy="6266984"/>
          </a:xfrm>
        </p:spPr>
        <p:txBody>
          <a:bodyPr/>
          <a:lstStyle/>
          <a:p>
            <a:r>
              <a:rPr lang="en-US" sz="2800" b="1" dirty="0" smtClean="0"/>
              <a:t>Due to high demand of the  University’s programmes and limited facilities to admit extra  students, the University decided to set up Online Programmes.</a:t>
            </a:r>
          </a:p>
          <a:p>
            <a:r>
              <a:rPr lang="en-US" sz="2800" b="1" dirty="0" smtClean="0"/>
              <a:t>The University decided to pilot the 8 Graduate School Programmes:</a:t>
            </a:r>
          </a:p>
          <a:p>
            <a:r>
              <a:rPr lang="en-US" sz="2800" b="1" dirty="0" smtClean="0"/>
              <a:t>MBA Accounting and Finance</a:t>
            </a:r>
          </a:p>
          <a:p>
            <a:r>
              <a:rPr lang="en-US" sz="2800" b="1" dirty="0" smtClean="0"/>
              <a:t>MBA Marketing</a:t>
            </a:r>
          </a:p>
          <a:p>
            <a:r>
              <a:rPr lang="en-US" sz="2800" b="1" dirty="0" smtClean="0"/>
              <a:t>MBA Corporate Governance</a:t>
            </a:r>
          </a:p>
          <a:p>
            <a:r>
              <a:rPr lang="en-US" sz="2800" b="1" dirty="0" smtClean="0"/>
              <a:t>MBA Internal Audit</a:t>
            </a:r>
          </a:p>
          <a:p>
            <a:r>
              <a:rPr lang="en-US" sz="2800" b="1" dirty="0" smtClean="0"/>
              <a:t>MBA Petroleum Accounting </a:t>
            </a:r>
          </a:p>
          <a:p>
            <a:r>
              <a:rPr lang="en-US" sz="2800" b="1" dirty="0" smtClean="0"/>
              <a:t>MBA Total Quality Assurance</a:t>
            </a:r>
          </a:p>
          <a:p>
            <a:r>
              <a:rPr lang="en-US" sz="2800" b="1" dirty="0" smtClean="0"/>
              <a:t>MBA Auditing</a:t>
            </a:r>
          </a:p>
          <a:p>
            <a:r>
              <a:rPr lang="en-US" sz="2800" b="1" dirty="0" err="1" smtClean="0"/>
              <a:t>Mphil</a:t>
            </a:r>
            <a:r>
              <a:rPr lang="en-US" sz="2800" b="1" dirty="0" smtClean="0"/>
              <a:t>./</a:t>
            </a:r>
            <a:r>
              <a:rPr lang="en-US" sz="2800" b="1" dirty="0" err="1" smtClean="0"/>
              <a:t>Msc</a:t>
            </a:r>
            <a:r>
              <a:rPr lang="en-US" sz="2800" b="1" dirty="0" smtClean="0"/>
              <a:t>. Leadership</a:t>
            </a:r>
          </a:p>
          <a:p>
            <a:r>
              <a:rPr lang="en-US" b="1" dirty="0" smtClean="0"/>
              <a:t>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337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Setting  up Online Learning  Programmes at UPSA(Cont.)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0"/>
            <a:ext cx="8686800" cy="5257800"/>
          </a:xfrm>
        </p:spPr>
        <p:txBody>
          <a:bodyPr/>
          <a:lstStyle/>
          <a:p>
            <a:r>
              <a:rPr lang="en-US" b="1" dirty="0" smtClean="0"/>
              <a:t>Final review of course materials by course material authors (Faculty Subject Experts)</a:t>
            </a:r>
          </a:p>
          <a:p>
            <a:r>
              <a:rPr lang="en-US" b="1" dirty="0" smtClean="0"/>
              <a:t>Submission of final course materials to the Distance Learning School</a:t>
            </a:r>
          </a:p>
          <a:p>
            <a:r>
              <a:rPr lang="en-US" b="1" dirty="0" smtClean="0"/>
              <a:t>Churning of course materials by Instructional and multi media team into </a:t>
            </a:r>
            <a:r>
              <a:rPr lang="en-US" b="1" dirty="0" err="1" smtClean="0"/>
              <a:t>Podcast,short</a:t>
            </a:r>
            <a:r>
              <a:rPr lang="en-US" b="1" dirty="0" smtClean="0"/>
              <a:t> videos and print formats on Moodle, USB and SD cards</a:t>
            </a:r>
          </a:p>
          <a:p>
            <a:r>
              <a:rPr lang="en-US" b="1" dirty="0" smtClean="0"/>
              <a:t>Training of faculty members on facilitating online  classes.</a:t>
            </a:r>
          </a:p>
          <a:p>
            <a:r>
              <a:rPr lang="en-US" b="1" dirty="0"/>
              <a:t> </a:t>
            </a:r>
            <a:r>
              <a:rPr lang="en-US" b="1" dirty="0" smtClean="0"/>
              <a:t>Training of Student Support team  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496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01" y="274639"/>
            <a:ext cx="8353899" cy="329482"/>
          </a:xfrm>
        </p:spPr>
        <p:txBody>
          <a:bodyPr/>
          <a:lstStyle/>
          <a:p>
            <a:r>
              <a:rPr lang="en-US" b="1" dirty="0" smtClean="0"/>
              <a:t>Challenges Being Confronted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25" y="604121"/>
            <a:ext cx="8889701" cy="6253879"/>
          </a:xfrm>
        </p:spPr>
        <p:txBody>
          <a:bodyPr/>
          <a:lstStyle/>
          <a:p>
            <a:r>
              <a:rPr lang="en-US" b="1" dirty="0" smtClean="0"/>
              <a:t>Even though Faculty members were trained in how to develop online courses, some of them still developed the course materials like that face to face mode.</a:t>
            </a:r>
          </a:p>
          <a:p>
            <a:r>
              <a:rPr lang="en-US" b="1" dirty="0" smtClean="0"/>
              <a:t>Some of the  course materials were found to contained plagiarized materials</a:t>
            </a:r>
          </a:p>
          <a:p>
            <a:r>
              <a:rPr lang="en-US" b="1" dirty="0" smtClean="0"/>
              <a:t>The delay in developing the course material.</a:t>
            </a:r>
          </a:p>
          <a:p>
            <a:r>
              <a:rPr lang="en-US" b="1" dirty="0" smtClean="0"/>
              <a:t>The delay on the part of external reviewers.</a:t>
            </a:r>
          </a:p>
          <a:p>
            <a:r>
              <a:rPr lang="en-US" b="1" dirty="0" smtClean="0"/>
              <a:t>The monetary aspect of the course material development. </a:t>
            </a:r>
          </a:p>
          <a:p>
            <a:r>
              <a:rPr lang="en-US" b="1" dirty="0" smtClean="0"/>
              <a:t>There was issue of Copyrights of the course materials. g Faculty members want to own them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97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366469"/>
          </a:xfrm>
        </p:spPr>
        <p:txBody>
          <a:bodyPr/>
          <a:lstStyle/>
          <a:p>
            <a:r>
              <a:rPr lang="en-US" b="1" dirty="0" smtClean="0"/>
              <a:t>Lessons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45" y="641107"/>
            <a:ext cx="8959054" cy="6216893"/>
          </a:xfrm>
        </p:spPr>
        <p:txBody>
          <a:bodyPr/>
          <a:lstStyle/>
          <a:p>
            <a:r>
              <a:rPr lang="en-US" b="1" dirty="0" smtClean="0"/>
              <a:t>The need to camp course developers (Faculty members) during training session.</a:t>
            </a:r>
          </a:p>
          <a:p>
            <a:r>
              <a:rPr lang="en-US" b="1" dirty="0" smtClean="0"/>
              <a:t>The issue what is expected of faculty members in terms of monetary rewards have to be determined.</a:t>
            </a:r>
          </a:p>
          <a:p>
            <a:r>
              <a:rPr lang="en-US" b="1" dirty="0" smtClean="0"/>
              <a:t>The need to provide faculty members of Plagiarism  software (E.g. </a:t>
            </a:r>
            <a:r>
              <a:rPr lang="en-US" b="1" dirty="0" err="1" smtClean="0"/>
              <a:t>Turnitin</a:t>
            </a:r>
            <a:r>
              <a:rPr lang="en-US" b="1" dirty="0" smtClean="0"/>
              <a:t>) </a:t>
            </a:r>
          </a:p>
          <a:p>
            <a:r>
              <a:rPr lang="en-US" b="1" dirty="0" smtClean="0"/>
              <a:t>The need to give longer time ( Minimum of 6-8 months) for faculty members to develop course materials</a:t>
            </a:r>
          </a:p>
          <a:p>
            <a:r>
              <a:rPr lang="en-US" b="1" dirty="0" smtClean="0"/>
              <a:t>Likewise ample time has to be given to the external reviewers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092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697</Words>
  <Application>Microsoft Macintosh PowerPoint</Application>
  <PresentationFormat>On-screen Show (4:3)</PresentationFormat>
  <Paragraphs>66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ＭＳ Ｐゴシック</vt:lpstr>
      <vt:lpstr>Arial</vt:lpstr>
      <vt:lpstr>Office Theme</vt:lpstr>
      <vt:lpstr>   Setting up eLearning Programmes at Higher Educational Institutions- The Case of University of Professional Studies, Accra (UPSA)   </vt:lpstr>
      <vt:lpstr>Introduction</vt:lpstr>
      <vt:lpstr>University of Professional Studies, Accra</vt:lpstr>
      <vt:lpstr>University of Professional Studies, Accra (Cont.)</vt:lpstr>
      <vt:lpstr>Setting  up Online Learning  Programmes at UPSA( Cont.)</vt:lpstr>
      <vt:lpstr>Setting  up Online Learning  Programmes at UPSA (Cont.)</vt:lpstr>
      <vt:lpstr>Setting  up Online Learning  Programmes at UPSA(Cont.)</vt:lpstr>
      <vt:lpstr>Challenges Being Confronted</vt:lpstr>
      <vt:lpstr>Lessons Learned</vt:lpstr>
      <vt:lpstr>Lessons Learned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Ebenezer Malcalm</dc:creator>
  <cp:lastModifiedBy>Ebenezer Malcalm</cp:lastModifiedBy>
  <cp:revision>29</cp:revision>
  <dcterms:created xsi:type="dcterms:W3CDTF">2015-06-01T20:39:54Z</dcterms:created>
  <dcterms:modified xsi:type="dcterms:W3CDTF">2015-06-02T17:08:21Z</dcterms:modified>
</cp:coreProperties>
</file>